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8288000" cy="10287000"/>
  <p:notesSz cx="6858000" cy="9144000"/>
  <p:embeddedFontLst>
    <p:embeddedFont>
      <p:font typeface="Gotham" panose="020B0604020202020204" charset="0"/>
      <p:regular r:id="rId44"/>
    </p:embeddedFont>
    <p:embeddedFont>
      <p:font typeface="Gotham Bold" panose="020B0604020202020204" charset="0"/>
      <p:regular r:id="rId45"/>
    </p:embeddedFont>
    <p:embeddedFont>
      <p:font typeface="League Spartan" panose="020B0604020202020204" charset="0"/>
      <p:regular r:id="rId46"/>
    </p:embeddedFont>
    <p:embeddedFont>
      <p:font typeface="Poppins" panose="00000500000000000000" pitchFamily="2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89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" r="-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EFE">
                <a:alpha val="7686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816593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9509588" y="-2801252"/>
            <a:ext cx="10994424" cy="1099442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373132" y="4114076"/>
            <a:ext cx="12198237" cy="2291464"/>
            <a:chOff x="0" y="0"/>
            <a:chExt cx="3212705" cy="60351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12704" cy="603513"/>
            </a:xfrm>
            <a:custGeom>
              <a:avLst/>
              <a:gdLst/>
              <a:ahLst/>
              <a:cxnLst/>
              <a:rect l="l" t="t" r="r" b="b"/>
              <a:pathLst>
                <a:path w="3212704" h="603513">
                  <a:moveTo>
                    <a:pt x="0" y="0"/>
                  </a:moveTo>
                  <a:lnTo>
                    <a:pt x="3212704" y="0"/>
                  </a:lnTo>
                  <a:lnTo>
                    <a:pt x="3212704" y="603513"/>
                  </a:lnTo>
                  <a:lnTo>
                    <a:pt x="0" y="603513"/>
                  </a:lnTo>
                  <a:close/>
                </a:path>
              </a:pathLst>
            </a:custGeom>
            <a:solidFill>
              <a:srgbClr val="FFFEFE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212705" cy="632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590345" y="6228578"/>
            <a:ext cx="6059445" cy="6059445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4926210" y="7813090"/>
            <a:ext cx="2000810" cy="4114800"/>
          </a:xfrm>
          <a:custGeom>
            <a:avLst/>
            <a:gdLst/>
            <a:ahLst/>
            <a:cxnLst/>
            <a:rect l="l" t="t" r="r" b="b"/>
            <a:pathLst>
              <a:path w="2000810" h="4114800">
                <a:moveTo>
                  <a:pt x="0" y="0"/>
                </a:moveTo>
                <a:lnTo>
                  <a:pt x="2000810" y="0"/>
                </a:lnTo>
                <a:lnTo>
                  <a:pt x="20008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20488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7914877" y="6806522"/>
            <a:ext cx="2458247" cy="2451778"/>
          </a:xfrm>
          <a:custGeom>
            <a:avLst/>
            <a:gdLst/>
            <a:ahLst/>
            <a:cxnLst/>
            <a:rect l="l" t="t" r="r" b="b"/>
            <a:pathLst>
              <a:path w="2458247" h="2451778">
                <a:moveTo>
                  <a:pt x="0" y="0"/>
                </a:moveTo>
                <a:lnTo>
                  <a:pt x="2458246" y="0"/>
                </a:lnTo>
                <a:lnTo>
                  <a:pt x="2458246" y="2451778"/>
                </a:lnTo>
                <a:lnTo>
                  <a:pt x="0" y="24517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0" y="5507053"/>
            <a:ext cx="18288000" cy="2557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2"/>
              </a:lnSpc>
            </a:pPr>
            <a:r>
              <a:rPr lang="en-US" sz="3101" spc="173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Proposed Final Draft: Oceanside Region</a:t>
            </a:r>
          </a:p>
          <a:p>
            <a:pPr algn="ctr">
              <a:lnSpc>
                <a:spcPts val="4342"/>
              </a:lnSpc>
            </a:pPr>
            <a:r>
              <a:rPr lang="en-US" sz="3101" spc="173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Municipal Service Review </a:t>
            </a:r>
          </a:p>
          <a:p>
            <a:pPr algn="ctr">
              <a:lnSpc>
                <a:spcPts val="4342"/>
              </a:lnSpc>
            </a:pPr>
            <a:endParaRPr lang="en-US" sz="3101" spc="173" dirty="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ctr">
              <a:lnSpc>
                <a:spcPts val="7702"/>
              </a:lnSpc>
              <a:spcBef>
                <a:spcPct val="0"/>
              </a:spcBef>
            </a:pPr>
            <a:endParaRPr lang="en-US" sz="3101" spc="173" dirty="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480645" y="3923576"/>
            <a:ext cx="13326710" cy="170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0"/>
              </a:lnSpc>
              <a:spcBef>
                <a:spcPct val="0"/>
              </a:spcBef>
            </a:pPr>
            <a:r>
              <a:rPr lang="en-US" sz="10007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SAN DIEGO LAFCO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8500" y="9309860"/>
            <a:ext cx="615100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112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11/4/2024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4621" y="3094254"/>
            <a:ext cx="508158" cy="543805"/>
            <a:chOff x="0" y="0"/>
            <a:chExt cx="812800" cy="8698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4621" y="1754277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3762669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2423401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774621" y="4430299"/>
            <a:ext cx="508158" cy="543805"/>
            <a:chOff x="0" y="0"/>
            <a:chExt cx="812800" cy="86981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74621" y="5097929"/>
            <a:ext cx="508158" cy="543805"/>
            <a:chOff x="0" y="0"/>
            <a:chExt cx="812800" cy="86981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74621" y="5765560"/>
            <a:ext cx="508158" cy="543805"/>
            <a:chOff x="0" y="0"/>
            <a:chExt cx="812800" cy="86981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74621" y="6433190"/>
            <a:ext cx="508158" cy="543805"/>
            <a:chOff x="0" y="0"/>
            <a:chExt cx="812800" cy="86981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9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74621" y="7100821"/>
            <a:ext cx="508158" cy="543805"/>
            <a:chOff x="0" y="0"/>
            <a:chExt cx="812800" cy="86981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10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74621" y="7768451"/>
            <a:ext cx="508158" cy="543805"/>
            <a:chOff x="0" y="0"/>
            <a:chExt cx="812800" cy="86981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11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32468" y="1307113"/>
            <a:ext cx="992463" cy="992463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74621" y="639482"/>
            <a:ext cx="508158" cy="543805"/>
            <a:chOff x="0" y="0"/>
            <a:chExt cx="812800" cy="869819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74621" y="8436082"/>
            <a:ext cx="508158" cy="543805"/>
            <a:chOff x="0" y="0"/>
            <a:chExt cx="812800" cy="86981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12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774621" y="9103712"/>
            <a:ext cx="508158" cy="543805"/>
            <a:chOff x="0" y="0"/>
            <a:chExt cx="812800" cy="86981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13</a:t>
              </a:r>
            </a:p>
          </p:txBody>
        </p:sp>
      </p:grpSp>
      <p:sp>
        <p:nvSpPr>
          <p:cNvPr id="45" name="Freeform 45"/>
          <p:cNvSpPr/>
          <p:nvPr/>
        </p:nvSpPr>
        <p:spPr>
          <a:xfrm>
            <a:off x="2494908" y="5330281"/>
            <a:ext cx="5069064" cy="3377703"/>
          </a:xfrm>
          <a:custGeom>
            <a:avLst/>
            <a:gdLst/>
            <a:ahLst/>
            <a:cxnLst/>
            <a:rect l="l" t="t" r="r" b="b"/>
            <a:pathLst>
              <a:path w="5069064" h="3377703">
                <a:moveTo>
                  <a:pt x="0" y="0"/>
                </a:moveTo>
                <a:lnTo>
                  <a:pt x="5069065" y="0"/>
                </a:lnTo>
                <a:lnTo>
                  <a:pt x="5069065" y="3377703"/>
                </a:lnTo>
                <a:lnTo>
                  <a:pt x="0" y="33777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FFFFFE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7514362" y="5330281"/>
            <a:ext cx="4506079" cy="3377703"/>
          </a:xfrm>
          <a:custGeom>
            <a:avLst/>
            <a:gdLst/>
            <a:ahLst/>
            <a:cxnLst/>
            <a:rect l="l" t="t" r="r" b="b"/>
            <a:pathLst>
              <a:path w="4506079" h="3377703">
                <a:moveTo>
                  <a:pt x="0" y="0"/>
                </a:moveTo>
                <a:lnTo>
                  <a:pt x="4506078" y="0"/>
                </a:lnTo>
                <a:lnTo>
                  <a:pt x="4506078" y="3377703"/>
                </a:lnTo>
                <a:lnTo>
                  <a:pt x="0" y="33777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 cap="sq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12020440" y="5330281"/>
            <a:ext cx="5082049" cy="3377703"/>
          </a:xfrm>
          <a:custGeom>
            <a:avLst/>
            <a:gdLst/>
            <a:ahLst/>
            <a:cxnLst/>
            <a:rect l="l" t="t" r="r" b="b"/>
            <a:pathLst>
              <a:path w="5082049" h="3377703">
                <a:moveTo>
                  <a:pt x="0" y="0"/>
                </a:moveTo>
                <a:lnTo>
                  <a:pt x="5082049" y="0"/>
                </a:lnTo>
                <a:lnTo>
                  <a:pt x="5082049" y="3377703"/>
                </a:lnTo>
                <a:lnTo>
                  <a:pt x="0" y="33777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 cap="sq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Box 48"/>
          <p:cNvSpPr txBox="1"/>
          <p:nvPr/>
        </p:nvSpPr>
        <p:spPr>
          <a:xfrm>
            <a:off x="2494908" y="914400"/>
            <a:ext cx="13443802" cy="929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Subject Agencies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494908" y="2345443"/>
            <a:ext cx="13904546" cy="1924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7047" lvl="1" indent="-318523" algn="l">
              <a:lnSpc>
                <a:spcPts val="5163"/>
              </a:lnSpc>
              <a:buAutoNum type="arabicPeriod"/>
            </a:pPr>
            <a:r>
              <a:rPr lang="en-US" sz="29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City of Oceanside</a:t>
            </a:r>
          </a:p>
          <a:p>
            <a:pPr marL="637047" lvl="1" indent="-318523" algn="l">
              <a:lnSpc>
                <a:spcPts val="5163"/>
              </a:lnSpc>
              <a:buAutoNum type="arabicPeriod"/>
            </a:pPr>
            <a:r>
              <a:rPr lang="en-US" sz="29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Oceanside Small Craft Harbor District</a:t>
            </a:r>
          </a:p>
          <a:p>
            <a:pPr marL="637047" lvl="1" indent="-318523" algn="l">
              <a:lnSpc>
                <a:spcPts val="5163"/>
              </a:lnSpc>
              <a:buAutoNum type="arabicPeriod"/>
            </a:pPr>
            <a:r>
              <a:rPr lang="en-US" sz="29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Morro Hills Community Services District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2651282" y="8679409"/>
            <a:ext cx="77391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1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609798" y="8679409"/>
            <a:ext cx="129332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2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106165" y="8679409"/>
            <a:ext cx="132308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4621" y="3094254"/>
            <a:ext cx="508158" cy="543805"/>
            <a:chOff x="0" y="0"/>
            <a:chExt cx="812800" cy="8698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4621" y="1310335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3762669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2423401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94908" y="914400"/>
            <a:ext cx="13443802" cy="929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MSR Structure</a:t>
            </a:r>
          </a:p>
        </p:txBody>
      </p:sp>
      <p:sp>
        <p:nvSpPr>
          <p:cNvPr id="15" name="Freeform 15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774621" y="4430299"/>
            <a:ext cx="508158" cy="543805"/>
            <a:chOff x="0" y="0"/>
            <a:chExt cx="812800" cy="8698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74621" y="5097929"/>
            <a:ext cx="508158" cy="543805"/>
            <a:chOff x="0" y="0"/>
            <a:chExt cx="812800" cy="86981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74621" y="5765560"/>
            <a:ext cx="508158" cy="543805"/>
            <a:chOff x="0" y="0"/>
            <a:chExt cx="812800" cy="86981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74621" y="6433190"/>
            <a:ext cx="508158" cy="543805"/>
            <a:chOff x="0" y="0"/>
            <a:chExt cx="812800" cy="86981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9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74621" y="7100821"/>
            <a:ext cx="508158" cy="543805"/>
            <a:chOff x="0" y="0"/>
            <a:chExt cx="812800" cy="86981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74621" y="7768451"/>
            <a:ext cx="508158" cy="543805"/>
            <a:chOff x="0" y="0"/>
            <a:chExt cx="812800" cy="86981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11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74621" y="639482"/>
            <a:ext cx="508158" cy="543805"/>
            <a:chOff x="0" y="0"/>
            <a:chExt cx="812800" cy="86981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74621" y="8436082"/>
            <a:ext cx="508158" cy="543805"/>
            <a:chOff x="0" y="0"/>
            <a:chExt cx="812800" cy="86981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12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74621" y="9103712"/>
            <a:ext cx="508158" cy="543805"/>
            <a:chOff x="0" y="0"/>
            <a:chExt cx="812800" cy="86981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32468" y="1977966"/>
            <a:ext cx="992463" cy="992463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2494908" y="2364493"/>
            <a:ext cx="13904546" cy="632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62"/>
              </a:lnSpc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Independent evaluation of </a:t>
            </a:r>
            <a:r>
              <a:rPr lang="en-US" sz="2550" b="1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a)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availability, </a:t>
            </a:r>
            <a:r>
              <a:rPr lang="en-US" sz="2550" b="1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b)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demand, + </a:t>
            </a:r>
            <a:r>
              <a:rPr lang="en-US" sz="2550" b="1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c)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performance</a:t>
            </a:r>
          </a:p>
          <a:p>
            <a:pPr algn="l">
              <a:lnSpc>
                <a:spcPts val="4462"/>
              </a:lnSpc>
            </a:pPr>
            <a:endParaRPr lang="en-US" sz="2550" dirty="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l">
              <a:lnSpc>
                <a:spcPts val="4462"/>
              </a:lnSpc>
            </a:pPr>
            <a:r>
              <a:rPr lang="en-US" sz="2550" b="1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3 Explicit Uses:</a:t>
            </a:r>
          </a:p>
          <a:p>
            <a:pPr marL="550545" lvl="1" indent="-275272" algn="just">
              <a:lnSpc>
                <a:spcPct val="200000"/>
              </a:lnSpc>
              <a:buAutoNum type="arabicPeriod"/>
            </a:pPr>
            <a:r>
              <a:rPr lang="en-US" sz="2550" b="1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b="1" u="sng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Guide</a:t>
            </a:r>
            <a:r>
              <a:rPr lang="en-US" sz="2550" b="1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LAFCO’s task in statute to review and update local agency’s spheres every five years setting immediate eligibility for annexations &amp; out-of-agency services</a:t>
            </a:r>
          </a:p>
          <a:p>
            <a:pPr marL="550545" lvl="1" indent="-275272" algn="just">
              <a:lnSpc>
                <a:spcPct val="200000"/>
              </a:lnSpc>
              <a:buAutoNum type="arabi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b="1" u="sng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Inform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LAFCO’s decision-making process in taking up any actual jurisdictional changes that may be proposed in the region over the next five-year period</a:t>
            </a:r>
          </a:p>
          <a:p>
            <a:pPr marL="550545" lvl="1" indent="-275272" algn="just">
              <a:lnSpc>
                <a:spcPct val="200000"/>
              </a:lnSpc>
              <a:buAutoNum type="arabi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b="1" u="sng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Authorize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– if warranted – an action by LAFCO to initiate its own proposals specific to forming, consolidating, and/or dissolving special districts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4621" y="3094254"/>
            <a:ext cx="508158" cy="543805"/>
            <a:chOff x="0" y="0"/>
            <a:chExt cx="812800" cy="8698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4621" y="1310335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3762669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1977966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94908" y="914400"/>
            <a:ext cx="13443802" cy="1882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 dirty="0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Key Themes + Conclusions </a:t>
            </a:r>
          </a:p>
          <a:p>
            <a:pPr algn="l">
              <a:lnSpc>
                <a:spcPts val="7560"/>
              </a:lnSpc>
            </a:pPr>
            <a:endParaRPr lang="en-US" sz="5400" b="1" dirty="0">
              <a:solidFill>
                <a:srgbClr val="3A7FC1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774621" y="4430299"/>
            <a:ext cx="508158" cy="543805"/>
            <a:chOff x="0" y="0"/>
            <a:chExt cx="812800" cy="8698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74621" y="5097929"/>
            <a:ext cx="508158" cy="543805"/>
            <a:chOff x="0" y="0"/>
            <a:chExt cx="812800" cy="86981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74621" y="5765560"/>
            <a:ext cx="508158" cy="543805"/>
            <a:chOff x="0" y="0"/>
            <a:chExt cx="812800" cy="86981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74621" y="6433190"/>
            <a:ext cx="508158" cy="543805"/>
            <a:chOff x="0" y="0"/>
            <a:chExt cx="812800" cy="86981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9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74621" y="7100821"/>
            <a:ext cx="508158" cy="543805"/>
            <a:chOff x="0" y="0"/>
            <a:chExt cx="812800" cy="86981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74621" y="7768451"/>
            <a:ext cx="508158" cy="543805"/>
            <a:chOff x="0" y="0"/>
            <a:chExt cx="812800" cy="86981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11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74621" y="639482"/>
            <a:ext cx="508158" cy="543805"/>
            <a:chOff x="0" y="0"/>
            <a:chExt cx="812800" cy="86981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74621" y="8436082"/>
            <a:ext cx="508158" cy="543805"/>
            <a:chOff x="0" y="0"/>
            <a:chExt cx="812800" cy="86981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12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74621" y="9103712"/>
            <a:ext cx="508158" cy="543805"/>
            <a:chOff x="0" y="0"/>
            <a:chExt cx="812800" cy="86981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32468" y="2646380"/>
            <a:ext cx="992463" cy="992463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2494908" y="2364493"/>
            <a:ext cx="13904546" cy="6945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0545" lvl="1" indent="-275272" algn="just">
              <a:lnSpc>
                <a:spcPct val="200000"/>
              </a:lnSpc>
              <a:buAutoNum type="arabi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Introductory MSR</a:t>
            </a:r>
          </a:p>
          <a:p>
            <a:pPr marL="550545" lvl="1" indent="-275272" algn="just">
              <a:lnSpc>
                <a:spcPct val="200000"/>
              </a:lnSpc>
              <a:buAutoNum type="arabi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Adjusting Growth: (Changes in Demographics, Market Conditions, and Community Empowerment) </a:t>
            </a:r>
            <a:r>
              <a:rPr lang="en-US" sz="2550" b="1" dirty="0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</a:p>
          <a:p>
            <a:pPr marL="550545" lvl="1" indent="-275272" algn="just">
              <a:lnSpc>
                <a:spcPct val="200000"/>
              </a:lnSpc>
              <a:buAutoNum type="arabi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Adjusting Growth: (Effects on Housing Affordability) </a:t>
            </a:r>
            <a:r>
              <a:rPr lang="en-US" sz="2550" b="1" dirty="0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</a:p>
          <a:p>
            <a:pPr marL="550545" lvl="1" indent="-275272" algn="just">
              <a:lnSpc>
                <a:spcPct val="200000"/>
              </a:lnSpc>
              <a:buAutoNum type="arabi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Variations in Fiscal Health + Ability to Navigate Stresses </a:t>
            </a:r>
          </a:p>
          <a:p>
            <a:pPr marL="550545" lvl="1" indent="-275272" algn="just">
              <a:lnSpc>
                <a:spcPct val="200000"/>
              </a:lnSpc>
              <a:buAutoNum type="arabi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Adequate Municipal Service Capacities with a Qualifier </a:t>
            </a:r>
          </a:p>
          <a:p>
            <a:pPr marL="550545" lvl="1" indent="-275272" algn="just">
              <a:lnSpc>
                <a:spcPct val="200000"/>
              </a:lnSpc>
              <a:buAutoNum type="arabi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City Role as an (ideal) Urban Center </a:t>
            </a:r>
          </a:p>
          <a:p>
            <a:pPr marL="550545" lvl="1" indent="-275272" algn="just">
              <a:lnSpc>
                <a:spcPct val="200000"/>
              </a:lnSpc>
              <a:buAutoNum type="arabi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Unease within the Oceanside Small Craft Harbor District </a:t>
            </a:r>
            <a:r>
              <a:rPr lang="en-US" sz="2550" b="1" dirty="0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</a:p>
          <a:p>
            <a:pPr marL="550545" lvl="1" indent="-275272" algn="just">
              <a:lnSpc>
                <a:spcPct val="200000"/>
              </a:lnSpc>
              <a:buAutoNum type="arabi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Proceeding with Limited Sphere Updates with Special Study Areas </a:t>
            </a:r>
            <a:r>
              <a:rPr lang="en-US" sz="2550" b="1" dirty="0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487400" y="9469399"/>
            <a:ext cx="4175224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 b="1" dirty="0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  <a:r>
              <a:rPr lang="en-US" sz="2099" b="1" dirty="0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 </a:t>
            </a:r>
            <a:r>
              <a:rPr lang="en-US" sz="2099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= changed or edited language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4621" y="2645596"/>
            <a:ext cx="508158" cy="543805"/>
            <a:chOff x="0" y="0"/>
            <a:chExt cx="812800" cy="8698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4621" y="1310335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3762669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1977966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94908" y="914400"/>
            <a:ext cx="13443802" cy="1882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Changes to Key Themes + Conclusions </a:t>
            </a:r>
          </a:p>
          <a:p>
            <a:pPr algn="l">
              <a:lnSpc>
                <a:spcPts val="7560"/>
              </a:lnSpc>
            </a:pPr>
            <a:endParaRPr lang="en-US" sz="5400" b="1">
              <a:solidFill>
                <a:srgbClr val="3A7FC1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774621" y="4430299"/>
            <a:ext cx="508158" cy="543805"/>
            <a:chOff x="0" y="0"/>
            <a:chExt cx="812800" cy="8698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74621" y="5097929"/>
            <a:ext cx="508158" cy="543805"/>
            <a:chOff x="0" y="0"/>
            <a:chExt cx="812800" cy="86981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74621" y="5765560"/>
            <a:ext cx="508158" cy="543805"/>
            <a:chOff x="0" y="0"/>
            <a:chExt cx="812800" cy="86981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74621" y="6433190"/>
            <a:ext cx="508158" cy="543805"/>
            <a:chOff x="0" y="0"/>
            <a:chExt cx="812800" cy="86981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9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74621" y="7100821"/>
            <a:ext cx="508158" cy="543805"/>
            <a:chOff x="0" y="0"/>
            <a:chExt cx="812800" cy="86981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74621" y="7768451"/>
            <a:ext cx="508158" cy="543805"/>
            <a:chOff x="0" y="0"/>
            <a:chExt cx="812800" cy="86981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11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74621" y="639482"/>
            <a:ext cx="508158" cy="543805"/>
            <a:chOff x="0" y="0"/>
            <a:chExt cx="812800" cy="86981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74621" y="8436082"/>
            <a:ext cx="508158" cy="543805"/>
            <a:chOff x="0" y="0"/>
            <a:chExt cx="812800" cy="86981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12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74621" y="9103712"/>
            <a:ext cx="508158" cy="543805"/>
            <a:chOff x="0" y="0"/>
            <a:chExt cx="812800" cy="86981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32468" y="3314011"/>
            <a:ext cx="992463" cy="992463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2494908" y="2364493"/>
            <a:ext cx="13904546" cy="3820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0545" lvl="1" indent="-275272" algn="l">
              <a:lnSpc>
                <a:spcPct val="150000"/>
              </a:lnSpc>
              <a:buAutoNum type="arabicPeriod"/>
            </a:pP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 Introductory Municipal Service Review</a:t>
            </a:r>
          </a:p>
          <a:p>
            <a:pPr marL="1101090" lvl="2" indent="-367030" algn="l">
              <a:lnSpc>
                <a:spcPct val="150000"/>
              </a:lnSpc>
              <a:buAutoNum type="alphaL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Establish baseline information to track and measure service functions going forward</a:t>
            </a:r>
          </a:p>
          <a:p>
            <a:pPr marL="734060" lvl="2" algn="l">
              <a:lnSpc>
                <a:spcPct val="150000"/>
              </a:lnSpc>
            </a:pPr>
            <a:endParaRPr lang="en-US" sz="1550" dirty="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550545" lvl="1" indent="-275272" algn="l">
              <a:lnSpc>
                <a:spcPct val="150000"/>
              </a:lnSpc>
              <a:buAutoNum type="arabicPeriod"/>
            </a:pP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 Adjusting Growth: (Changes in Demographics, Market Conditions, and Community Empowerment)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b="1" dirty="0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</a:p>
          <a:p>
            <a:pPr marL="1101090" lvl="2" indent="-367030" algn="l">
              <a:lnSpc>
                <a:spcPct val="150000"/>
              </a:lnSpc>
              <a:buAutoNum type="alphaL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Reasons why population growth has slowed significantly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247415" y="9291282"/>
            <a:ext cx="4175224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 b="1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  <a:r>
              <a:rPr lang="en-US" sz="20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 </a:t>
            </a:r>
            <a:r>
              <a:rPr lang="en-US" sz="20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= changed or edited language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4621" y="2645596"/>
            <a:ext cx="508158" cy="543805"/>
            <a:chOff x="0" y="0"/>
            <a:chExt cx="812800" cy="8698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4621" y="1310335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3313227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1977966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94908" y="914400"/>
            <a:ext cx="13443802" cy="1882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Changes to Key Themes + Conclusions </a:t>
            </a:r>
          </a:p>
          <a:p>
            <a:pPr algn="l">
              <a:lnSpc>
                <a:spcPts val="7560"/>
              </a:lnSpc>
            </a:pPr>
            <a:endParaRPr lang="en-US" sz="5400" b="1">
              <a:solidFill>
                <a:srgbClr val="3A7FC1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774621" y="4430299"/>
            <a:ext cx="508158" cy="543805"/>
            <a:chOff x="0" y="0"/>
            <a:chExt cx="812800" cy="8698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74621" y="5097929"/>
            <a:ext cx="508158" cy="543805"/>
            <a:chOff x="0" y="0"/>
            <a:chExt cx="812800" cy="86981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74621" y="5765560"/>
            <a:ext cx="508158" cy="543805"/>
            <a:chOff x="0" y="0"/>
            <a:chExt cx="812800" cy="86981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74621" y="6433190"/>
            <a:ext cx="508158" cy="543805"/>
            <a:chOff x="0" y="0"/>
            <a:chExt cx="812800" cy="86981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9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74621" y="7100821"/>
            <a:ext cx="508158" cy="543805"/>
            <a:chOff x="0" y="0"/>
            <a:chExt cx="812800" cy="86981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74621" y="7768451"/>
            <a:ext cx="508158" cy="543805"/>
            <a:chOff x="0" y="0"/>
            <a:chExt cx="812800" cy="86981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11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74621" y="639482"/>
            <a:ext cx="508158" cy="543805"/>
            <a:chOff x="0" y="0"/>
            <a:chExt cx="812800" cy="86981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74621" y="8436082"/>
            <a:ext cx="508158" cy="543805"/>
            <a:chOff x="0" y="0"/>
            <a:chExt cx="812800" cy="86981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12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74621" y="9103712"/>
            <a:ext cx="508158" cy="543805"/>
            <a:chOff x="0" y="0"/>
            <a:chExt cx="812800" cy="86981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32468" y="3981641"/>
            <a:ext cx="992463" cy="992463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3247415" y="9291282"/>
            <a:ext cx="4175224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 b="1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  <a:r>
              <a:rPr lang="en-US" sz="20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= changed or edited language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494908" y="2364493"/>
            <a:ext cx="13904546" cy="7642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   </a:t>
            </a:r>
            <a:r>
              <a:rPr lang="en-US" sz="2550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3.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 Adjusting Growth: (Effects on Housing Affordability) </a:t>
            </a:r>
            <a:r>
              <a:rPr lang="en-US" sz="2550" b="1" dirty="0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</a:p>
          <a:p>
            <a:pPr marL="1101378" lvl="2" indent="-367126" algn="l">
              <a:lnSpc>
                <a:spcPct val="150000"/>
              </a:lnSpc>
              <a:buAutoNum type="alphaL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Median home price skyrocketed from $195,800 to $784,800 over 20 years. </a:t>
            </a:r>
          </a:p>
          <a:p>
            <a:pPr marL="1101378" lvl="2" indent="-367126" algn="l">
              <a:lnSpc>
                <a:spcPct val="150000"/>
              </a:lnSpc>
              <a:buAutoNum type="alphaL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Challenges building affordable housing</a:t>
            </a:r>
          </a:p>
          <a:p>
            <a:pPr marL="734252" lvl="2" algn="l">
              <a:lnSpc>
                <a:spcPct val="150000"/>
              </a:lnSpc>
            </a:pPr>
            <a:endParaRPr lang="en-US" sz="1500" dirty="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l">
              <a:lnSpc>
                <a:spcPct val="150000"/>
              </a:lnSpc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  4.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Variations in Fiscal Health + Ability to Navigate Stresses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</a:p>
          <a:p>
            <a:pPr marL="1101378" lvl="2" indent="-367126" algn="l">
              <a:lnSpc>
                <a:spcPct val="150000"/>
              </a:lnSpc>
              <a:buAutoNum type="alphaL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City stabilized finances after years of shortfalls, due in part to 2018 ballot Measure X (half-cent sales tax)</a:t>
            </a:r>
          </a:p>
          <a:p>
            <a:pPr marL="1101378" lvl="2" indent="-367126" algn="l">
              <a:lnSpc>
                <a:spcPct val="150000"/>
              </a:lnSpc>
              <a:buAutoNum type="alphaL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SCHD faces long-term maintenance challenges due to decades of deferred upkeep on capital assets</a:t>
            </a:r>
          </a:p>
          <a:p>
            <a:pPr marL="1101378" lvl="2" indent="-367126" algn="l">
              <a:lnSpc>
                <a:spcPct val="150000"/>
              </a:lnSpc>
              <a:buAutoNum type="alphaL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Morro Hills CSD maintained positive financial position but lacks detailed assessments and planning for its roadway system, posing emerging financial risks </a:t>
            </a:r>
          </a:p>
          <a:p>
            <a:pPr algn="l">
              <a:lnSpc>
                <a:spcPts val="5163"/>
              </a:lnSpc>
            </a:pPr>
            <a:endParaRPr lang="en-US" sz="2550" dirty="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4621" y="2645596"/>
            <a:ext cx="508158" cy="543805"/>
            <a:chOff x="0" y="0"/>
            <a:chExt cx="812800" cy="8698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4621" y="1310335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3313227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1977966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94908" y="914400"/>
            <a:ext cx="13443802" cy="1882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Changes to Key Themes + Conclusions </a:t>
            </a:r>
          </a:p>
          <a:p>
            <a:pPr algn="l">
              <a:lnSpc>
                <a:spcPts val="7560"/>
              </a:lnSpc>
            </a:pPr>
            <a:endParaRPr lang="en-US" sz="5400" b="1">
              <a:solidFill>
                <a:srgbClr val="3A7FC1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774621" y="3980857"/>
            <a:ext cx="508158" cy="543805"/>
            <a:chOff x="0" y="0"/>
            <a:chExt cx="812800" cy="8698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74621" y="5097929"/>
            <a:ext cx="508158" cy="543805"/>
            <a:chOff x="0" y="0"/>
            <a:chExt cx="812800" cy="86981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74621" y="5765560"/>
            <a:ext cx="508158" cy="543805"/>
            <a:chOff x="0" y="0"/>
            <a:chExt cx="812800" cy="86981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74621" y="6433190"/>
            <a:ext cx="508158" cy="543805"/>
            <a:chOff x="0" y="0"/>
            <a:chExt cx="812800" cy="86981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9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74621" y="7100821"/>
            <a:ext cx="508158" cy="543805"/>
            <a:chOff x="0" y="0"/>
            <a:chExt cx="812800" cy="86981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74621" y="7768451"/>
            <a:ext cx="508158" cy="543805"/>
            <a:chOff x="0" y="0"/>
            <a:chExt cx="812800" cy="86981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11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74621" y="639482"/>
            <a:ext cx="508158" cy="543805"/>
            <a:chOff x="0" y="0"/>
            <a:chExt cx="812800" cy="86981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74621" y="8436082"/>
            <a:ext cx="508158" cy="543805"/>
            <a:chOff x="0" y="0"/>
            <a:chExt cx="812800" cy="86981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12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74621" y="9103712"/>
            <a:ext cx="508158" cy="543805"/>
            <a:chOff x="0" y="0"/>
            <a:chExt cx="812800" cy="86981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32468" y="4649272"/>
            <a:ext cx="992463" cy="992463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2494908" y="2364493"/>
            <a:ext cx="13904546" cy="3809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   </a:t>
            </a:r>
            <a:r>
              <a:rPr lang="en-US" sz="2550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5.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 Adequate Municipal Service Capacities w/Qualifier </a:t>
            </a:r>
          </a:p>
          <a:p>
            <a:pPr marL="1101378" lvl="2" indent="-367126" algn="l">
              <a:lnSpc>
                <a:spcPct val="150000"/>
              </a:lnSpc>
              <a:buAutoNum type="alphaL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All three agencies have sufficient capacities within core municipal functions to meet current &amp; future demands,</a:t>
            </a:r>
          </a:p>
          <a:p>
            <a:pPr marL="734252" lvl="2" algn="l">
              <a:lnSpc>
                <a:spcPct val="150000"/>
              </a:lnSpc>
            </a:pPr>
            <a:endParaRPr lang="en-US" sz="1500" dirty="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l">
              <a:lnSpc>
                <a:spcPct val="150000"/>
              </a:lnSpc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  </a:t>
            </a:r>
            <a:r>
              <a:rPr lang="en-US" sz="2550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6.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City Role as an (ideal) Urban Center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</a:p>
          <a:p>
            <a:pPr marL="1101378" lvl="2" indent="-367126" algn="l">
              <a:lnSpc>
                <a:spcPct val="150000"/>
              </a:lnSpc>
              <a:buAutoNum type="alphaL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City is well-positioned to accommodate growth as key urban center in North County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247415" y="9291282"/>
            <a:ext cx="4175224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 b="1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  <a:r>
              <a:rPr lang="en-US" sz="20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 </a:t>
            </a:r>
            <a:r>
              <a:rPr lang="en-US" sz="20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= changed or edited language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4621" y="2645596"/>
            <a:ext cx="508158" cy="543805"/>
            <a:chOff x="0" y="0"/>
            <a:chExt cx="812800" cy="8698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4621" y="1310335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3313227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1977966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94908" y="914400"/>
            <a:ext cx="13443802" cy="1882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Changes to Key Themes + Conclusions </a:t>
            </a:r>
          </a:p>
          <a:p>
            <a:pPr algn="l">
              <a:lnSpc>
                <a:spcPts val="7560"/>
              </a:lnSpc>
            </a:pPr>
            <a:endParaRPr lang="en-US" sz="5400" b="1">
              <a:solidFill>
                <a:srgbClr val="3A7FC1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774621" y="3980857"/>
            <a:ext cx="508158" cy="543805"/>
            <a:chOff x="0" y="0"/>
            <a:chExt cx="812800" cy="8698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74621" y="4648488"/>
            <a:ext cx="508158" cy="543805"/>
            <a:chOff x="0" y="0"/>
            <a:chExt cx="812800" cy="86981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74621" y="5765560"/>
            <a:ext cx="508158" cy="543805"/>
            <a:chOff x="0" y="0"/>
            <a:chExt cx="812800" cy="86981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74621" y="6433190"/>
            <a:ext cx="508158" cy="543805"/>
            <a:chOff x="0" y="0"/>
            <a:chExt cx="812800" cy="86981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9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74621" y="7100821"/>
            <a:ext cx="508158" cy="543805"/>
            <a:chOff x="0" y="0"/>
            <a:chExt cx="812800" cy="86981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74621" y="7768451"/>
            <a:ext cx="508158" cy="543805"/>
            <a:chOff x="0" y="0"/>
            <a:chExt cx="812800" cy="86981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11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74621" y="639482"/>
            <a:ext cx="508158" cy="543805"/>
            <a:chOff x="0" y="0"/>
            <a:chExt cx="812800" cy="86981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74621" y="8436082"/>
            <a:ext cx="508158" cy="543805"/>
            <a:chOff x="0" y="0"/>
            <a:chExt cx="812800" cy="86981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12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74621" y="9103712"/>
            <a:ext cx="508158" cy="543805"/>
            <a:chOff x="0" y="0"/>
            <a:chExt cx="812800" cy="86981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32468" y="5316902"/>
            <a:ext cx="992463" cy="992463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2494908" y="2364493"/>
            <a:ext cx="13904546" cy="3809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   </a:t>
            </a:r>
            <a:r>
              <a:rPr lang="en-US" sz="2550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7.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 Unease within the Oceanside Small Craft Harbor District *</a:t>
            </a:r>
          </a:p>
          <a:p>
            <a:pPr marL="1101378" lvl="2" indent="-367126" algn="l">
              <a:lnSpc>
                <a:spcPct val="150000"/>
              </a:lnSpc>
              <a:buAutoNum type="alphaL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SCHD’s nearly 1,000 boat slip users expressing concerns about public safety and financial management</a:t>
            </a:r>
          </a:p>
          <a:p>
            <a:pPr marL="734252" lvl="2" algn="l">
              <a:lnSpc>
                <a:spcPct val="150000"/>
              </a:lnSpc>
            </a:pPr>
            <a:endParaRPr lang="en-US" sz="1500" dirty="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l">
              <a:lnSpc>
                <a:spcPct val="150000"/>
              </a:lnSpc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  8</a:t>
            </a:r>
            <a:r>
              <a:rPr lang="en-US" sz="2550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.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City Role as an (ideal) Urban Center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</a:p>
          <a:p>
            <a:pPr marL="1101378" lvl="2" indent="-367126" algn="l">
              <a:lnSpc>
                <a:spcPct val="150000"/>
              </a:lnSpc>
              <a:buAutoNum type="alphaL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LAFCO should conduct limited updates to the three Oceanside agencies &amp; defer comprehensive changes to next MSR cycle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247415" y="9291282"/>
            <a:ext cx="4175224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 b="1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  <a:r>
              <a:rPr lang="en-US" sz="20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 </a:t>
            </a:r>
            <a:r>
              <a:rPr lang="en-US" sz="20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= changed or edited language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4621" y="2645596"/>
            <a:ext cx="508158" cy="543805"/>
            <a:chOff x="0" y="0"/>
            <a:chExt cx="812800" cy="8698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4621" y="1310335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3313227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1977966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94908" y="914400"/>
            <a:ext cx="13443802" cy="929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Recommendations</a:t>
            </a:r>
          </a:p>
        </p:txBody>
      </p:sp>
      <p:sp>
        <p:nvSpPr>
          <p:cNvPr id="15" name="Freeform 15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774621" y="3980857"/>
            <a:ext cx="508158" cy="543805"/>
            <a:chOff x="0" y="0"/>
            <a:chExt cx="812800" cy="8698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74621" y="4648488"/>
            <a:ext cx="508158" cy="543805"/>
            <a:chOff x="0" y="0"/>
            <a:chExt cx="812800" cy="86981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74621" y="5316118"/>
            <a:ext cx="508158" cy="543805"/>
            <a:chOff x="0" y="0"/>
            <a:chExt cx="812800" cy="86981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74621" y="6433190"/>
            <a:ext cx="508158" cy="543805"/>
            <a:chOff x="0" y="0"/>
            <a:chExt cx="812800" cy="86981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9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74621" y="7100821"/>
            <a:ext cx="508158" cy="543805"/>
            <a:chOff x="0" y="0"/>
            <a:chExt cx="812800" cy="86981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74621" y="7768451"/>
            <a:ext cx="508158" cy="543805"/>
            <a:chOff x="0" y="0"/>
            <a:chExt cx="812800" cy="86981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11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74621" y="639482"/>
            <a:ext cx="508158" cy="543805"/>
            <a:chOff x="0" y="0"/>
            <a:chExt cx="812800" cy="86981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74621" y="8436082"/>
            <a:ext cx="508158" cy="543805"/>
            <a:chOff x="0" y="0"/>
            <a:chExt cx="812800" cy="86981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12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74621" y="9103712"/>
            <a:ext cx="508158" cy="543805"/>
            <a:chOff x="0" y="0"/>
            <a:chExt cx="812800" cy="86981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32468" y="5984533"/>
            <a:ext cx="992463" cy="992463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9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2494908" y="2364493"/>
            <a:ext cx="13904546" cy="5622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9694" lvl="1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550" dirty="0"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dirty="0">
                <a:solidFill>
                  <a:schemeClr val="accent1"/>
                </a:solidFill>
                <a:latin typeface="Gotham"/>
                <a:ea typeface="Gotham"/>
                <a:cs typeface="Gotham"/>
                <a:sym typeface="Gotham"/>
              </a:rPr>
              <a:t>LAFCO Should Prioritize Future Growth Towards Oceanside </a:t>
            </a:r>
            <a:r>
              <a:rPr lang="en-US" sz="2550" b="1" dirty="0">
                <a:solidFill>
                  <a:schemeClr val="accent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  <a:r>
              <a:rPr lang="en-US" sz="2550" dirty="0">
                <a:solidFill>
                  <a:schemeClr val="accent2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</a:p>
          <a:p>
            <a:pPr marL="1248602" lvl="2" indent="-5143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50" dirty="0">
                <a:latin typeface="Gotham"/>
                <a:ea typeface="Gotham"/>
                <a:cs typeface="Gotham"/>
                <a:sym typeface="Gotham"/>
              </a:rPr>
              <a:t>LAFCO &amp; City should continue coordination in support of City’s General Plan</a:t>
            </a:r>
          </a:p>
          <a:p>
            <a:pPr marL="962852" lvl="2" indent="-228600" algn="just">
              <a:lnSpc>
                <a:spcPct val="150000"/>
              </a:lnSpc>
              <a:buFont typeface="+mj-lt"/>
              <a:buAutoNum type="arabicPeriod"/>
            </a:pPr>
            <a:endParaRPr lang="en-US" sz="1000" dirty="0">
              <a:latin typeface="Gotham"/>
              <a:ea typeface="Gotham"/>
              <a:cs typeface="Gotham"/>
              <a:sym typeface="Gotham"/>
            </a:endParaRPr>
          </a:p>
          <a:p>
            <a:pPr marL="789694" lvl="1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550" dirty="0"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dirty="0">
                <a:solidFill>
                  <a:schemeClr val="accent1"/>
                </a:solidFill>
                <a:latin typeface="Gotham"/>
                <a:ea typeface="Gotham"/>
                <a:cs typeface="Gotham"/>
                <a:sym typeface="Gotham"/>
              </a:rPr>
              <a:t>LAFCO Should Work with SANDAG on Buildout Estimates</a:t>
            </a:r>
          </a:p>
          <a:p>
            <a:pPr marL="503944" lvl="1" indent="-228600" algn="just">
              <a:lnSpc>
                <a:spcPct val="150000"/>
              </a:lnSpc>
              <a:buFont typeface="+mj-lt"/>
              <a:buAutoNum type="arabicPeriod"/>
            </a:pPr>
            <a:endParaRPr lang="en-US" sz="1000" dirty="0">
              <a:solidFill>
                <a:schemeClr val="accent1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789694" lvl="1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550" dirty="0"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dirty="0">
                <a:solidFill>
                  <a:schemeClr val="accent1"/>
                </a:solidFill>
                <a:latin typeface="Gotham"/>
                <a:ea typeface="Gotham"/>
                <a:cs typeface="Gotham"/>
                <a:sym typeface="Gotham"/>
              </a:rPr>
              <a:t>LAFCO + County Should Identify and Map Wells &amp; Septic Systems</a:t>
            </a:r>
          </a:p>
          <a:p>
            <a:pPr marL="503944" lvl="1" indent="-228600" algn="just">
              <a:lnSpc>
                <a:spcPct val="150000"/>
              </a:lnSpc>
              <a:buFont typeface="+mj-lt"/>
              <a:buAutoNum type="arabicPeriod"/>
            </a:pPr>
            <a:endParaRPr lang="en-US" sz="1000" dirty="0">
              <a:solidFill>
                <a:schemeClr val="accent1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789694" lvl="1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550" dirty="0"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dirty="0">
                <a:solidFill>
                  <a:schemeClr val="accent1"/>
                </a:solidFill>
                <a:latin typeface="Gotham"/>
                <a:ea typeface="Gotham"/>
                <a:cs typeface="Gotham"/>
                <a:sym typeface="Gotham"/>
              </a:rPr>
              <a:t>LAFCO Should React to Measure X if Not Extended </a:t>
            </a:r>
            <a:r>
              <a:rPr lang="en-US" sz="2550" b="1" dirty="0">
                <a:solidFill>
                  <a:schemeClr val="accent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</a:p>
          <a:p>
            <a:pPr marL="1248602" lvl="2" indent="-5143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50" dirty="0">
                <a:latin typeface="Gotham"/>
                <a:ea typeface="Gotham"/>
                <a:cs typeface="Gotham"/>
                <a:sym typeface="Gotham"/>
              </a:rPr>
              <a:t>Results available as early as Wednesday </a:t>
            </a:r>
          </a:p>
          <a:p>
            <a:pPr marL="962852" lvl="2" indent="-228600" algn="just">
              <a:lnSpc>
                <a:spcPct val="150000"/>
              </a:lnSpc>
              <a:buFont typeface="+mj-lt"/>
              <a:buAutoNum type="arabicPeriod"/>
            </a:pPr>
            <a:endParaRPr lang="en-US" sz="1000" i="1" dirty="0">
              <a:latin typeface="Gotham"/>
              <a:ea typeface="Gotham"/>
              <a:cs typeface="Gotham"/>
              <a:sym typeface="Gotham"/>
            </a:endParaRPr>
          </a:p>
          <a:p>
            <a:pPr marL="789694" lvl="1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550" dirty="0"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dirty="0">
                <a:solidFill>
                  <a:schemeClr val="accent1"/>
                </a:solidFill>
                <a:latin typeface="Gotham"/>
                <a:ea typeface="Gotham"/>
                <a:cs typeface="Gotham"/>
                <a:sym typeface="Gotham"/>
              </a:rPr>
              <a:t>LAFCO Should Punt on Addressing Mutual Water Companies</a:t>
            </a:r>
          </a:p>
          <a:p>
            <a:pPr algn="l">
              <a:lnSpc>
                <a:spcPts val="5163"/>
              </a:lnSpc>
            </a:pPr>
            <a:endParaRPr lang="en-US" sz="2550" dirty="0">
              <a:solidFill>
                <a:srgbClr val="3A7FC1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13247415" y="9291282"/>
            <a:ext cx="4175224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 b="1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  <a:r>
              <a:rPr lang="en-US" sz="20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 </a:t>
            </a:r>
            <a:r>
              <a:rPr lang="en-US" sz="20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= changed or edited language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4621" y="2645596"/>
            <a:ext cx="508158" cy="543805"/>
            <a:chOff x="0" y="0"/>
            <a:chExt cx="812800" cy="8698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4621" y="1310335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3313227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1977966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94908" y="914400"/>
            <a:ext cx="13443802" cy="929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Recommendations</a:t>
            </a:r>
          </a:p>
        </p:txBody>
      </p:sp>
      <p:sp>
        <p:nvSpPr>
          <p:cNvPr id="15" name="Freeform 15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774621" y="3980857"/>
            <a:ext cx="508158" cy="543805"/>
            <a:chOff x="0" y="0"/>
            <a:chExt cx="812800" cy="8698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74621" y="4648488"/>
            <a:ext cx="508158" cy="543805"/>
            <a:chOff x="0" y="0"/>
            <a:chExt cx="812800" cy="86981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74621" y="5316118"/>
            <a:ext cx="508158" cy="543805"/>
            <a:chOff x="0" y="0"/>
            <a:chExt cx="812800" cy="86981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74621" y="5983749"/>
            <a:ext cx="508158" cy="543805"/>
            <a:chOff x="0" y="0"/>
            <a:chExt cx="812800" cy="86981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9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74621" y="7100821"/>
            <a:ext cx="508158" cy="543805"/>
            <a:chOff x="0" y="0"/>
            <a:chExt cx="812800" cy="86981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74621" y="7768451"/>
            <a:ext cx="508158" cy="543805"/>
            <a:chOff x="0" y="0"/>
            <a:chExt cx="812800" cy="86981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11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74621" y="639482"/>
            <a:ext cx="508158" cy="543805"/>
            <a:chOff x="0" y="0"/>
            <a:chExt cx="812800" cy="86981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74621" y="8436082"/>
            <a:ext cx="508158" cy="543805"/>
            <a:chOff x="0" y="0"/>
            <a:chExt cx="812800" cy="86981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12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74621" y="9103712"/>
            <a:ext cx="508158" cy="543805"/>
            <a:chOff x="0" y="0"/>
            <a:chExt cx="812800" cy="86981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32468" y="6652163"/>
            <a:ext cx="992463" cy="992463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10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2494908" y="2364493"/>
            <a:ext cx="14192892" cy="55636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  6.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City Should Revisit Payment Plan for Harbor’s Patrol Vessel  </a:t>
            </a:r>
          </a:p>
          <a:p>
            <a:pPr algn="just">
              <a:lnSpc>
                <a:spcPct val="150000"/>
              </a:lnSpc>
            </a:pPr>
            <a:endParaRPr lang="en-US" sz="1000" dirty="0">
              <a:solidFill>
                <a:srgbClr val="3A7FC1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ct val="150000"/>
              </a:lnSpc>
            </a:pP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  </a:t>
            </a:r>
            <a:r>
              <a:rPr lang="en-US" sz="2550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7.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Morro Hills Should Explore Contracting w/City or County </a:t>
            </a:r>
          </a:p>
          <a:p>
            <a:pPr algn="just">
              <a:lnSpc>
                <a:spcPct val="150000"/>
              </a:lnSpc>
            </a:pPr>
            <a:endParaRPr lang="en-US" sz="1000" dirty="0">
              <a:solidFill>
                <a:srgbClr val="3A7FC1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ct val="150000"/>
              </a:lnSpc>
            </a:pP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  </a:t>
            </a:r>
            <a:r>
              <a:rPr lang="en-US" sz="2550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8.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City Should Explore Expansion of Re-Beach Program – JPA or</a:t>
            </a:r>
            <a:r>
              <a:rPr lang="en-US" sz="25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District…</a:t>
            </a:r>
          </a:p>
          <a:p>
            <a:pPr algn="just">
              <a:lnSpc>
                <a:spcPct val="150000"/>
              </a:lnSpc>
            </a:pPr>
            <a:endParaRPr lang="en-US" sz="1000" dirty="0">
              <a:solidFill>
                <a:srgbClr val="3A7FC1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ct val="150000"/>
              </a:lnSpc>
            </a:pP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   </a:t>
            </a:r>
            <a:r>
              <a:rPr lang="en-US" sz="2550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9.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 Harbor District Should Publicly Distinguish Itself </a:t>
            </a:r>
            <a:r>
              <a:rPr lang="en-US" sz="2550" b="1" dirty="0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</a:p>
          <a:p>
            <a:pPr marL="1101090" lvl="2" indent="-367030" algn="just">
              <a:lnSpc>
                <a:spcPct val="150000"/>
              </a:lnSpc>
              <a:buAutoNum type="alphaL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SCHD is its own legal entity, but not so easy to track by LAFCO or general public </a:t>
            </a:r>
          </a:p>
          <a:p>
            <a:pPr marL="734060" lvl="2" algn="just">
              <a:lnSpc>
                <a:spcPct val="150000"/>
              </a:lnSpc>
            </a:pPr>
            <a:endParaRPr lang="en-US" sz="1000" dirty="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ct val="150000"/>
              </a:lnSpc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  10.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Harbor District Should Formalize Staff Support with the City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b="1" dirty="0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</a:p>
          <a:p>
            <a:pPr marL="1101090" lvl="2" indent="-367030" algn="just">
              <a:lnSpc>
                <a:spcPct val="150000"/>
              </a:lnSpc>
              <a:buAutoNum type="alphaL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Existing informality between City &amp; SCHD regarding roles &amp; responsibilities amongst staff, supplies, and resources – an MOU would be helpful.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247415" y="9291282"/>
            <a:ext cx="4175224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 b="1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  <a:r>
              <a:rPr lang="en-US" sz="20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 </a:t>
            </a:r>
            <a:r>
              <a:rPr lang="en-US" sz="20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= changed or edited language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4621" y="2645596"/>
            <a:ext cx="508158" cy="543805"/>
            <a:chOff x="0" y="0"/>
            <a:chExt cx="812800" cy="8698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4621" y="1310335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3313227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1977966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94908" y="914400"/>
            <a:ext cx="13443802" cy="929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Recommendations</a:t>
            </a:r>
          </a:p>
        </p:txBody>
      </p:sp>
      <p:sp>
        <p:nvSpPr>
          <p:cNvPr id="15" name="Freeform 15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774621" y="3980857"/>
            <a:ext cx="508158" cy="543805"/>
            <a:chOff x="0" y="0"/>
            <a:chExt cx="812800" cy="8698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74621" y="4648488"/>
            <a:ext cx="508158" cy="543805"/>
            <a:chOff x="0" y="0"/>
            <a:chExt cx="812800" cy="86981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74621" y="5316118"/>
            <a:ext cx="508158" cy="543805"/>
            <a:chOff x="0" y="0"/>
            <a:chExt cx="812800" cy="86981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74621" y="5983749"/>
            <a:ext cx="508158" cy="543805"/>
            <a:chOff x="0" y="0"/>
            <a:chExt cx="812800" cy="86981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9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74621" y="6651379"/>
            <a:ext cx="508158" cy="543805"/>
            <a:chOff x="0" y="0"/>
            <a:chExt cx="812800" cy="86981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74621" y="7768451"/>
            <a:ext cx="508158" cy="543805"/>
            <a:chOff x="0" y="0"/>
            <a:chExt cx="812800" cy="86981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11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74621" y="639482"/>
            <a:ext cx="508158" cy="543805"/>
            <a:chOff x="0" y="0"/>
            <a:chExt cx="812800" cy="86981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74621" y="8436082"/>
            <a:ext cx="508158" cy="543805"/>
            <a:chOff x="0" y="0"/>
            <a:chExt cx="812800" cy="86981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12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74621" y="9103712"/>
            <a:ext cx="508158" cy="543805"/>
            <a:chOff x="0" y="0"/>
            <a:chExt cx="812800" cy="86981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32468" y="7319794"/>
            <a:ext cx="992463" cy="992463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11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2494908" y="2364493"/>
            <a:ext cx="13904546" cy="5563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  11.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Harbor District Should Deactivate Patrol and Rescue Function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b="1" dirty="0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</a:p>
          <a:p>
            <a:pPr marL="1101090" lvl="2" indent="-367030" algn="just">
              <a:lnSpc>
                <a:spcPct val="150000"/>
              </a:lnSpc>
              <a:buAutoNum type="alphaL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Patrol and rescue services in SCHD need to become more clearly defined</a:t>
            </a:r>
          </a:p>
          <a:p>
            <a:pPr marL="734060" lvl="2" algn="just">
              <a:lnSpc>
                <a:spcPct val="150000"/>
              </a:lnSpc>
            </a:pPr>
            <a:endParaRPr lang="en-US" sz="1000" dirty="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ct val="150000"/>
              </a:lnSpc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  12.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LAFCO Can Consider Governance Study on Harbor District Options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b="1" dirty="0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</a:p>
          <a:p>
            <a:pPr marL="1101090" lvl="2" indent="-367030" algn="just">
              <a:lnSpc>
                <a:spcPct val="150000"/>
              </a:lnSpc>
              <a:buAutoNum type="alphaL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Community Interest in exploring feasibility of SCHD going independent</a:t>
            </a:r>
          </a:p>
          <a:p>
            <a:pPr marL="734060" lvl="2" algn="just">
              <a:lnSpc>
                <a:spcPct val="150000"/>
              </a:lnSpc>
            </a:pPr>
            <a:endParaRPr lang="en-US" sz="1000" dirty="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ct val="150000"/>
              </a:lnSpc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  13.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Limited Sphere Update for City/Harbor with Special Study Area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550" b="1" dirty="0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</a:p>
          <a:p>
            <a:pPr marL="1101090" lvl="2" indent="-367030" algn="just">
              <a:lnSpc>
                <a:spcPct val="150000"/>
              </a:lnSpc>
              <a:buAutoNum type="alphaLcPeriod"/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Proposed Special Study Area (2 non-contiguous DUCs within Vista)</a:t>
            </a:r>
          </a:p>
          <a:p>
            <a:pPr marL="734060" lvl="2" algn="just">
              <a:lnSpc>
                <a:spcPct val="150000"/>
              </a:lnSpc>
            </a:pPr>
            <a:endParaRPr lang="en-US" sz="1000" dirty="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ct val="150000"/>
              </a:lnSpc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  14.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Sponsor Legislative Change for Morro Hills to Reduce Board to 3 </a:t>
            </a:r>
          </a:p>
          <a:p>
            <a:pPr algn="just">
              <a:lnSpc>
                <a:spcPct val="150000"/>
              </a:lnSpc>
            </a:pPr>
            <a:endParaRPr lang="en-US" sz="1000" dirty="0">
              <a:solidFill>
                <a:srgbClr val="3A7FC1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ct val="150000"/>
              </a:lnSpc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  15.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Morro Hills Should Revisit Speed Limit on Sleeping Indian Road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247415" y="9291282"/>
            <a:ext cx="4175224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 b="1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  <a:r>
              <a:rPr lang="en-US" sz="20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 </a:t>
            </a:r>
            <a:r>
              <a:rPr lang="en-US" sz="20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= changed or edited language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4621" y="2645596"/>
            <a:ext cx="508158" cy="543805"/>
            <a:chOff x="0" y="0"/>
            <a:chExt cx="812800" cy="8698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4621" y="1310335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3313227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1977966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94908" y="914400"/>
            <a:ext cx="13443802" cy="929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Recommendations</a:t>
            </a:r>
          </a:p>
        </p:txBody>
      </p:sp>
      <p:sp>
        <p:nvSpPr>
          <p:cNvPr id="15" name="Freeform 15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774621" y="3980857"/>
            <a:ext cx="508158" cy="543805"/>
            <a:chOff x="0" y="0"/>
            <a:chExt cx="812800" cy="8698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74621" y="4648488"/>
            <a:ext cx="508158" cy="543805"/>
            <a:chOff x="0" y="0"/>
            <a:chExt cx="812800" cy="86981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74621" y="5316118"/>
            <a:ext cx="508158" cy="543805"/>
            <a:chOff x="0" y="0"/>
            <a:chExt cx="812800" cy="86981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74621" y="5983749"/>
            <a:ext cx="508158" cy="543805"/>
            <a:chOff x="0" y="0"/>
            <a:chExt cx="812800" cy="86981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9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74621" y="6651379"/>
            <a:ext cx="508158" cy="543805"/>
            <a:chOff x="0" y="0"/>
            <a:chExt cx="812800" cy="86981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74621" y="7319009"/>
            <a:ext cx="508158" cy="543805"/>
            <a:chOff x="0" y="0"/>
            <a:chExt cx="812800" cy="86981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11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74621" y="639482"/>
            <a:ext cx="508158" cy="543805"/>
            <a:chOff x="0" y="0"/>
            <a:chExt cx="812800" cy="86981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74621" y="8436082"/>
            <a:ext cx="508158" cy="543805"/>
            <a:chOff x="0" y="0"/>
            <a:chExt cx="812800" cy="86981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12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74621" y="9103712"/>
            <a:ext cx="508158" cy="543805"/>
            <a:chOff x="0" y="0"/>
            <a:chExt cx="812800" cy="86981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32468" y="7987424"/>
            <a:ext cx="992463" cy="992463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12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2494908" y="2364493"/>
            <a:ext cx="13904546" cy="4735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  16.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Morro Hills Should Explore Adjacent Interest in Annexations</a:t>
            </a: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en-US" sz="1000" dirty="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ct val="150000"/>
              </a:lnSpc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  17.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LAFCO should help coordinate discussions w/CSD &amp; County Sheriff for traffic</a:t>
            </a:r>
          </a:p>
          <a:p>
            <a:pPr algn="just">
              <a:lnSpc>
                <a:spcPct val="150000"/>
              </a:lnSpc>
            </a:pP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        enforcement</a:t>
            </a:r>
          </a:p>
          <a:p>
            <a:pPr algn="just">
              <a:lnSpc>
                <a:spcPct val="150000"/>
              </a:lnSpc>
            </a:pPr>
            <a:endParaRPr lang="en-US" sz="1000" dirty="0">
              <a:solidFill>
                <a:srgbClr val="3A7FC1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ct val="150000"/>
              </a:lnSpc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  18.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Limited Sphere Update for Morro Hills with Special Study Area </a:t>
            </a:r>
          </a:p>
          <a:p>
            <a:pPr algn="just">
              <a:lnSpc>
                <a:spcPct val="150000"/>
              </a:lnSpc>
            </a:pPr>
            <a:endParaRPr lang="en-US" sz="1000" dirty="0">
              <a:solidFill>
                <a:srgbClr val="3A7FC1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ct val="150000"/>
              </a:lnSpc>
            </a:pPr>
            <a:r>
              <a:rPr lang="en-US" sz="2550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  19. </a:t>
            </a: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LAFCO should prioritize proposals in Oceanside that promote Environmental</a:t>
            </a:r>
          </a:p>
          <a:p>
            <a:pPr algn="just">
              <a:lnSpc>
                <a:spcPct val="150000"/>
              </a:lnSpc>
            </a:pPr>
            <a:r>
              <a:rPr lang="en-US" sz="2550" dirty="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        Justice </a:t>
            </a:r>
            <a:r>
              <a:rPr lang="en-US" sz="2550" b="1" dirty="0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</a:p>
          <a:p>
            <a:pPr algn="l">
              <a:lnSpc>
                <a:spcPts val="4462"/>
              </a:lnSpc>
            </a:pPr>
            <a:endParaRPr lang="en-US" sz="2550" b="1" dirty="0">
              <a:solidFill>
                <a:srgbClr val="D23762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13247415" y="9291282"/>
            <a:ext cx="4175224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 b="1">
                <a:solidFill>
                  <a:srgbClr val="D23762"/>
                </a:solidFill>
                <a:latin typeface="Gotham Bold"/>
                <a:ea typeface="Gotham Bold"/>
                <a:cs typeface="Gotham Bold"/>
                <a:sym typeface="Gotham Bold"/>
              </a:rPr>
              <a:t>*</a:t>
            </a:r>
            <a:r>
              <a:rPr lang="en-US" sz="20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 </a:t>
            </a:r>
            <a:r>
              <a:rPr lang="en-US" sz="20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= changed or edited language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" r="-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EFE">
                <a:alpha val="7686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816593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9509588" y="-2801252"/>
            <a:ext cx="10994424" cy="1099442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373132" y="4114076"/>
            <a:ext cx="12198237" cy="2291464"/>
            <a:chOff x="0" y="0"/>
            <a:chExt cx="3212705" cy="60351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12704" cy="603513"/>
            </a:xfrm>
            <a:custGeom>
              <a:avLst/>
              <a:gdLst/>
              <a:ahLst/>
              <a:cxnLst/>
              <a:rect l="l" t="t" r="r" b="b"/>
              <a:pathLst>
                <a:path w="3212704" h="603513">
                  <a:moveTo>
                    <a:pt x="0" y="0"/>
                  </a:moveTo>
                  <a:lnTo>
                    <a:pt x="3212704" y="0"/>
                  </a:lnTo>
                  <a:lnTo>
                    <a:pt x="3212704" y="603513"/>
                  </a:lnTo>
                  <a:lnTo>
                    <a:pt x="0" y="603513"/>
                  </a:lnTo>
                  <a:close/>
                </a:path>
              </a:pathLst>
            </a:custGeom>
            <a:solidFill>
              <a:srgbClr val="FFFEFE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212705" cy="632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590345" y="6228578"/>
            <a:ext cx="6059445" cy="6059445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4926210" y="7813090"/>
            <a:ext cx="2000810" cy="4114800"/>
          </a:xfrm>
          <a:custGeom>
            <a:avLst/>
            <a:gdLst/>
            <a:ahLst/>
            <a:cxnLst/>
            <a:rect l="l" t="t" r="r" b="b"/>
            <a:pathLst>
              <a:path w="2000810" h="4114800">
                <a:moveTo>
                  <a:pt x="0" y="0"/>
                </a:moveTo>
                <a:lnTo>
                  <a:pt x="2000810" y="0"/>
                </a:lnTo>
                <a:lnTo>
                  <a:pt x="20008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20488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7914877" y="6806522"/>
            <a:ext cx="2458247" cy="2451778"/>
          </a:xfrm>
          <a:custGeom>
            <a:avLst/>
            <a:gdLst/>
            <a:ahLst/>
            <a:cxnLst/>
            <a:rect l="l" t="t" r="r" b="b"/>
            <a:pathLst>
              <a:path w="2458247" h="2451778">
                <a:moveTo>
                  <a:pt x="0" y="0"/>
                </a:moveTo>
                <a:lnTo>
                  <a:pt x="2458246" y="0"/>
                </a:lnTo>
                <a:lnTo>
                  <a:pt x="2458246" y="2451778"/>
                </a:lnTo>
                <a:lnTo>
                  <a:pt x="0" y="24517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0" y="5507053"/>
            <a:ext cx="18288000" cy="2557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2"/>
              </a:lnSpc>
            </a:pPr>
            <a:r>
              <a:rPr lang="en-US" sz="3101" spc="173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Proposed Final Draft: Oceanside Region</a:t>
            </a:r>
          </a:p>
          <a:p>
            <a:pPr algn="ctr">
              <a:lnSpc>
                <a:spcPts val="4342"/>
              </a:lnSpc>
            </a:pPr>
            <a:r>
              <a:rPr lang="en-US" sz="3101" spc="173" dirty="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Municipal Service Review </a:t>
            </a:r>
          </a:p>
          <a:p>
            <a:pPr algn="ctr">
              <a:lnSpc>
                <a:spcPts val="4342"/>
              </a:lnSpc>
            </a:pPr>
            <a:endParaRPr lang="en-US" sz="3101" spc="173" dirty="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ctr">
              <a:lnSpc>
                <a:spcPts val="7702"/>
              </a:lnSpc>
              <a:spcBef>
                <a:spcPct val="0"/>
              </a:spcBef>
            </a:pPr>
            <a:endParaRPr lang="en-US" sz="3101" spc="173" dirty="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480645" y="3923576"/>
            <a:ext cx="13326710" cy="170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0"/>
              </a:lnSpc>
              <a:spcBef>
                <a:spcPct val="0"/>
              </a:spcBef>
            </a:pPr>
            <a:r>
              <a:rPr lang="en-US" sz="10007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SAN DIEGO LAFCO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8500" y="9309860"/>
            <a:ext cx="615100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112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11/4/2024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" r="-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836" b="-183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EFE">
                <a:alpha val="7686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816593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9509588" y="-2801252"/>
            <a:ext cx="10994424" cy="1099442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73132" y="4114076"/>
            <a:ext cx="12198237" cy="2291464"/>
            <a:chOff x="0" y="0"/>
            <a:chExt cx="3212705" cy="60351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212704" cy="603513"/>
            </a:xfrm>
            <a:custGeom>
              <a:avLst/>
              <a:gdLst/>
              <a:ahLst/>
              <a:cxnLst/>
              <a:rect l="l" t="t" r="r" b="b"/>
              <a:pathLst>
                <a:path w="3212704" h="603513">
                  <a:moveTo>
                    <a:pt x="0" y="0"/>
                  </a:moveTo>
                  <a:lnTo>
                    <a:pt x="3212704" y="0"/>
                  </a:lnTo>
                  <a:lnTo>
                    <a:pt x="3212704" y="603513"/>
                  </a:lnTo>
                  <a:lnTo>
                    <a:pt x="0" y="603513"/>
                  </a:lnTo>
                  <a:close/>
                </a:path>
              </a:pathLst>
            </a:custGeom>
            <a:solidFill>
              <a:srgbClr val="FFFEFE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3212705" cy="632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590345" y="6228578"/>
            <a:ext cx="6059445" cy="605944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4926210" y="7813090"/>
            <a:ext cx="2000810" cy="4114800"/>
          </a:xfrm>
          <a:custGeom>
            <a:avLst/>
            <a:gdLst/>
            <a:ahLst/>
            <a:cxnLst/>
            <a:rect l="l" t="t" r="r" b="b"/>
            <a:pathLst>
              <a:path w="2000810" h="4114800">
                <a:moveTo>
                  <a:pt x="0" y="0"/>
                </a:moveTo>
                <a:lnTo>
                  <a:pt x="2000810" y="0"/>
                </a:lnTo>
                <a:lnTo>
                  <a:pt x="20008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20488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7914877" y="6806522"/>
            <a:ext cx="2458247" cy="2451778"/>
          </a:xfrm>
          <a:custGeom>
            <a:avLst/>
            <a:gdLst/>
            <a:ahLst/>
            <a:cxnLst/>
            <a:rect l="l" t="t" r="r" b="b"/>
            <a:pathLst>
              <a:path w="2458247" h="2451778">
                <a:moveTo>
                  <a:pt x="0" y="0"/>
                </a:moveTo>
                <a:lnTo>
                  <a:pt x="2458246" y="0"/>
                </a:lnTo>
                <a:lnTo>
                  <a:pt x="2458246" y="2451778"/>
                </a:lnTo>
                <a:lnTo>
                  <a:pt x="0" y="24517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0" y="5507053"/>
            <a:ext cx="18288000" cy="2557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Proposed “Dragovic-Sunset Drive</a:t>
            </a:r>
          </a:p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Out-of-Agency Wastewater Services” </a:t>
            </a:r>
          </a:p>
          <a:p>
            <a:pPr algn="ctr">
              <a:lnSpc>
                <a:spcPts val="4342"/>
              </a:lnSpc>
            </a:pPr>
            <a:endParaRPr lang="en-US" sz="3101" spc="173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ctr">
              <a:lnSpc>
                <a:spcPts val="7702"/>
              </a:lnSpc>
              <a:spcBef>
                <a:spcPct val="0"/>
              </a:spcBef>
            </a:pPr>
            <a:endParaRPr lang="en-US" sz="3101" spc="173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480645" y="3923576"/>
            <a:ext cx="13326710" cy="170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0"/>
              </a:lnSpc>
              <a:spcBef>
                <a:spcPct val="0"/>
              </a:spcBef>
            </a:pPr>
            <a:r>
              <a:rPr lang="en-US" sz="10007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SAN DIEGO LAFCO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068500" y="9309860"/>
            <a:ext cx="615100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112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11/4/2024</a:t>
            </a:r>
          </a:p>
        </p:txBody>
      </p:sp>
    </p:spTree>
    <p:extLst>
      <p:ext uri="{BB962C8B-B14F-4D97-AF65-F5344CB8AC3E}">
        <p14:creationId xmlns:p14="http://schemas.microsoft.com/office/powerpoint/2010/main" val="1706408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4621" y="5764776"/>
            <a:ext cx="508158" cy="543805"/>
            <a:chOff x="0" y="0"/>
            <a:chExt cx="812800" cy="8698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4621" y="4424799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6433190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5093923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532468" y="3977635"/>
            <a:ext cx="992463" cy="992463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74621" y="3310004"/>
            <a:ext cx="508158" cy="543805"/>
            <a:chOff x="0" y="0"/>
            <a:chExt cx="812800" cy="86981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494908" y="914400"/>
            <a:ext cx="13443802" cy="929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Background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494908" y="2345443"/>
            <a:ext cx="13273888" cy="2537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6904" lvl="1" indent="-318452" algn="l">
              <a:lnSpc>
                <a:spcPts val="5162"/>
              </a:lnSpc>
              <a:buFont typeface="Arial"/>
              <a:buChar char="•"/>
            </a:pPr>
            <a:r>
              <a:rPr lang="en-US" sz="2949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Location: 1678 Sunset Drive</a:t>
            </a:r>
          </a:p>
          <a:p>
            <a:pPr marL="636904" lvl="1" indent="-318452" algn="l">
              <a:lnSpc>
                <a:spcPts val="5162"/>
              </a:lnSpc>
              <a:buFont typeface="Arial"/>
              <a:buChar char="•"/>
            </a:pPr>
            <a:r>
              <a:rPr lang="en-US" sz="2949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1.25-acres in Unincorporated</a:t>
            </a:r>
          </a:p>
          <a:p>
            <a:pPr marL="636904" lvl="1" indent="-318452" algn="l">
              <a:lnSpc>
                <a:spcPts val="5162"/>
              </a:lnSpc>
              <a:buFont typeface="Arial"/>
              <a:buChar char="•"/>
            </a:pPr>
            <a:r>
              <a:rPr lang="en-US" sz="2949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Within City of Vista’s SOI</a:t>
            </a:r>
          </a:p>
          <a:p>
            <a:pPr marL="636904" lvl="1" indent="-318452" algn="l">
              <a:lnSpc>
                <a:spcPts val="5162"/>
              </a:lnSpc>
              <a:buFont typeface="Arial"/>
              <a:buChar char="•"/>
            </a:pPr>
            <a:r>
              <a:rPr lang="en-US" sz="2949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(1) Single-Family Residence</a:t>
            </a:r>
          </a:p>
        </p:txBody>
      </p:sp>
    </p:spTree>
    <p:extLst>
      <p:ext uri="{BB962C8B-B14F-4D97-AF65-F5344CB8AC3E}">
        <p14:creationId xmlns:p14="http://schemas.microsoft.com/office/powerpoint/2010/main" val="466797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94908" y="914400"/>
            <a:ext cx="13443802" cy="929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1678 Sunset Dr</a:t>
            </a:r>
          </a:p>
        </p:txBody>
      </p:sp>
      <p:sp>
        <p:nvSpPr>
          <p:cNvPr id="3" name="Freeform 3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494908" y="2345443"/>
            <a:ext cx="13904546" cy="1889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6904" lvl="1" indent="-318452" algn="l">
              <a:lnSpc>
                <a:spcPts val="5162"/>
              </a:lnSpc>
              <a:buFont typeface="Arial"/>
              <a:buChar char="•"/>
            </a:pPr>
            <a:r>
              <a:rPr lang="en-US" sz="2949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1.25 Acres</a:t>
            </a:r>
          </a:p>
          <a:p>
            <a:pPr marL="636904" lvl="1" indent="-318452" algn="l">
              <a:lnSpc>
                <a:spcPts val="5162"/>
              </a:lnSpc>
              <a:buFont typeface="Arial"/>
              <a:buChar char="•"/>
            </a:pPr>
            <a:r>
              <a:rPr lang="en-US" sz="2949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(1) SFR (4,290 square-ft)</a:t>
            </a:r>
          </a:p>
          <a:p>
            <a:pPr marL="636904" lvl="1" indent="-318452" algn="l">
              <a:lnSpc>
                <a:spcPts val="5162"/>
              </a:lnSpc>
              <a:buFont typeface="Arial"/>
              <a:buChar char="•"/>
            </a:pPr>
            <a:r>
              <a:rPr lang="en-US" sz="2949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Subdivision Application</a:t>
            </a:r>
          </a:p>
        </p:txBody>
      </p:sp>
      <p:sp>
        <p:nvSpPr>
          <p:cNvPr id="5" name="Freeform 5"/>
          <p:cNvSpPr/>
          <p:nvPr/>
        </p:nvSpPr>
        <p:spPr>
          <a:xfrm>
            <a:off x="2577989" y="5369832"/>
            <a:ext cx="6644979" cy="3610055"/>
          </a:xfrm>
          <a:custGeom>
            <a:avLst/>
            <a:gdLst/>
            <a:ahLst/>
            <a:cxnLst/>
            <a:rect l="l" t="t" r="r" b="b"/>
            <a:pathLst>
              <a:path w="6644979" h="3610055">
                <a:moveTo>
                  <a:pt x="0" y="0"/>
                </a:moveTo>
                <a:lnTo>
                  <a:pt x="6644979" y="0"/>
                </a:lnTo>
                <a:lnTo>
                  <a:pt x="6644979" y="3610055"/>
                </a:lnTo>
                <a:lnTo>
                  <a:pt x="0" y="36100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76200" cap="sq">
            <a:solidFill>
              <a:srgbClr val="3A7FC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2208676" y="1226423"/>
            <a:ext cx="3000152" cy="2393957"/>
          </a:xfrm>
          <a:custGeom>
            <a:avLst/>
            <a:gdLst/>
            <a:ahLst/>
            <a:cxnLst/>
            <a:rect l="l" t="t" r="r" b="b"/>
            <a:pathLst>
              <a:path w="3000152" h="2393957">
                <a:moveTo>
                  <a:pt x="0" y="0"/>
                </a:moveTo>
                <a:lnTo>
                  <a:pt x="3000151" y="0"/>
                </a:lnTo>
                <a:lnTo>
                  <a:pt x="3000151" y="2393956"/>
                </a:lnTo>
                <a:lnTo>
                  <a:pt x="0" y="23939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158203" y="3762669"/>
            <a:ext cx="7101097" cy="5495631"/>
          </a:xfrm>
          <a:custGeom>
            <a:avLst/>
            <a:gdLst/>
            <a:ahLst/>
            <a:cxnLst/>
            <a:rect l="l" t="t" r="r" b="b"/>
            <a:pathLst>
              <a:path w="7101097" h="5495631">
                <a:moveTo>
                  <a:pt x="0" y="0"/>
                </a:moveTo>
                <a:lnTo>
                  <a:pt x="7101097" y="0"/>
                </a:lnTo>
                <a:lnTo>
                  <a:pt x="7101097" y="5495631"/>
                </a:lnTo>
                <a:lnTo>
                  <a:pt x="0" y="54956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>
            <a:off x="9144000" y="5481374"/>
            <a:ext cx="3527882" cy="1891350"/>
          </a:xfrm>
          <a:prstGeom prst="line">
            <a:avLst/>
          </a:prstGeom>
          <a:ln w="76200" cap="flat">
            <a:solidFill>
              <a:srgbClr val="3A7FC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flipV="1">
            <a:off x="9144000" y="7372724"/>
            <a:ext cx="3527882" cy="1500255"/>
          </a:xfrm>
          <a:prstGeom prst="line">
            <a:avLst/>
          </a:prstGeom>
          <a:ln w="76200" cap="flat">
            <a:solidFill>
              <a:srgbClr val="3A7FC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774621" y="5764776"/>
            <a:ext cx="508158" cy="543805"/>
            <a:chOff x="0" y="0"/>
            <a:chExt cx="812800" cy="86981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74621" y="3980857"/>
            <a:ext cx="508158" cy="543805"/>
            <a:chOff x="0" y="0"/>
            <a:chExt cx="812800" cy="86981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74621" y="6433190"/>
            <a:ext cx="508158" cy="543805"/>
            <a:chOff x="0" y="0"/>
            <a:chExt cx="812800" cy="8698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74621" y="5093923"/>
            <a:ext cx="508158" cy="543805"/>
            <a:chOff x="0" y="0"/>
            <a:chExt cx="812800" cy="86981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32468" y="4648488"/>
            <a:ext cx="992463" cy="992463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74621" y="3310004"/>
            <a:ext cx="508158" cy="543805"/>
            <a:chOff x="0" y="0"/>
            <a:chExt cx="812800" cy="86981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934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94908" y="914400"/>
            <a:ext cx="13443802" cy="929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Recommendations</a:t>
            </a:r>
          </a:p>
        </p:txBody>
      </p:sp>
      <p:sp>
        <p:nvSpPr>
          <p:cNvPr id="3" name="Freeform 3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494908" y="2345443"/>
            <a:ext cx="14195153" cy="1889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6904" lvl="1" indent="-318452" algn="l">
              <a:lnSpc>
                <a:spcPts val="5162"/>
              </a:lnSpc>
              <a:buAutoNum type="arabicPeriod"/>
            </a:pPr>
            <a:r>
              <a:rPr lang="en-US" sz="2949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Approve the requested out-of-agency wastewater service authorization allowing City of Vista to serve the affected territory</a:t>
            </a:r>
          </a:p>
          <a:p>
            <a:pPr marL="636904" lvl="1" indent="-318452" algn="l">
              <a:lnSpc>
                <a:spcPts val="5162"/>
              </a:lnSpc>
              <a:buAutoNum type="arabicPeriod"/>
            </a:pPr>
            <a:r>
              <a:rPr lang="en-US" sz="2949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Authorize the EO to file CEQA Notice of Exemption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74621" y="5316118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3980857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6433190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4621" y="4648488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32468" y="5316118"/>
            <a:ext cx="992463" cy="992463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74621" y="3310004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1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" r="-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836" b="-183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EFE">
                <a:alpha val="7686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816593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9509588" y="-2801252"/>
            <a:ext cx="10994424" cy="1099442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73132" y="4114076"/>
            <a:ext cx="12198237" cy="2291464"/>
            <a:chOff x="0" y="0"/>
            <a:chExt cx="3212705" cy="60351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212704" cy="603513"/>
            </a:xfrm>
            <a:custGeom>
              <a:avLst/>
              <a:gdLst/>
              <a:ahLst/>
              <a:cxnLst/>
              <a:rect l="l" t="t" r="r" b="b"/>
              <a:pathLst>
                <a:path w="3212704" h="603513">
                  <a:moveTo>
                    <a:pt x="0" y="0"/>
                  </a:moveTo>
                  <a:lnTo>
                    <a:pt x="3212704" y="0"/>
                  </a:lnTo>
                  <a:lnTo>
                    <a:pt x="3212704" y="603513"/>
                  </a:lnTo>
                  <a:lnTo>
                    <a:pt x="0" y="603513"/>
                  </a:lnTo>
                  <a:close/>
                </a:path>
              </a:pathLst>
            </a:custGeom>
            <a:solidFill>
              <a:srgbClr val="FFFEFE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3212705" cy="632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590345" y="6228578"/>
            <a:ext cx="6059445" cy="605944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4926210" y="7813090"/>
            <a:ext cx="2000810" cy="4114800"/>
          </a:xfrm>
          <a:custGeom>
            <a:avLst/>
            <a:gdLst/>
            <a:ahLst/>
            <a:cxnLst/>
            <a:rect l="l" t="t" r="r" b="b"/>
            <a:pathLst>
              <a:path w="2000810" h="4114800">
                <a:moveTo>
                  <a:pt x="0" y="0"/>
                </a:moveTo>
                <a:lnTo>
                  <a:pt x="2000810" y="0"/>
                </a:lnTo>
                <a:lnTo>
                  <a:pt x="20008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20488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7914877" y="6806522"/>
            <a:ext cx="2458247" cy="2451778"/>
          </a:xfrm>
          <a:custGeom>
            <a:avLst/>
            <a:gdLst/>
            <a:ahLst/>
            <a:cxnLst/>
            <a:rect l="l" t="t" r="r" b="b"/>
            <a:pathLst>
              <a:path w="2458247" h="2451778">
                <a:moveTo>
                  <a:pt x="0" y="0"/>
                </a:moveTo>
                <a:lnTo>
                  <a:pt x="2458246" y="0"/>
                </a:lnTo>
                <a:lnTo>
                  <a:pt x="2458246" y="2451778"/>
                </a:lnTo>
                <a:lnTo>
                  <a:pt x="0" y="24517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0" y="5507053"/>
            <a:ext cx="18288000" cy="2557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Proposed “Dragovic-Sunset Drive</a:t>
            </a:r>
          </a:p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Out-of-Agency Wastewater Services” </a:t>
            </a:r>
          </a:p>
          <a:p>
            <a:pPr algn="ctr">
              <a:lnSpc>
                <a:spcPts val="4342"/>
              </a:lnSpc>
            </a:pPr>
            <a:endParaRPr lang="en-US" sz="3101" spc="173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ctr">
              <a:lnSpc>
                <a:spcPts val="7702"/>
              </a:lnSpc>
              <a:spcBef>
                <a:spcPct val="0"/>
              </a:spcBef>
            </a:pPr>
            <a:endParaRPr lang="en-US" sz="3101" spc="173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480645" y="3923576"/>
            <a:ext cx="13326710" cy="170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0"/>
              </a:lnSpc>
              <a:spcBef>
                <a:spcPct val="0"/>
              </a:spcBef>
            </a:pPr>
            <a:r>
              <a:rPr lang="en-US" sz="10007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SAN DIEGO LAFCO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068500" y="9309860"/>
            <a:ext cx="615100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112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11/4/2024</a:t>
            </a:r>
          </a:p>
        </p:txBody>
      </p:sp>
    </p:spTree>
    <p:extLst>
      <p:ext uri="{BB962C8B-B14F-4D97-AF65-F5344CB8AC3E}">
        <p14:creationId xmlns:p14="http://schemas.microsoft.com/office/powerpoint/2010/main" val="155464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" r="-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836" b="-183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EFE">
                <a:alpha val="7686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816593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9509588" y="-2801252"/>
            <a:ext cx="10994424" cy="1099442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73132" y="4114076"/>
            <a:ext cx="12198237" cy="2291464"/>
            <a:chOff x="0" y="0"/>
            <a:chExt cx="3212705" cy="60351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212704" cy="603513"/>
            </a:xfrm>
            <a:custGeom>
              <a:avLst/>
              <a:gdLst/>
              <a:ahLst/>
              <a:cxnLst/>
              <a:rect l="l" t="t" r="r" b="b"/>
              <a:pathLst>
                <a:path w="3212704" h="603513">
                  <a:moveTo>
                    <a:pt x="0" y="0"/>
                  </a:moveTo>
                  <a:lnTo>
                    <a:pt x="3212704" y="0"/>
                  </a:lnTo>
                  <a:lnTo>
                    <a:pt x="3212704" y="603513"/>
                  </a:lnTo>
                  <a:lnTo>
                    <a:pt x="0" y="603513"/>
                  </a:lnTo>
                  <a:close/>
                </a:path>
              </a:pathLst>
            </a:custGeom>
            <a:solidFill>
              <a:srgbClr val="FFFEFE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3212705" cy="632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590345" y="6228578"/>
            <a:ext cx="6059445" cy="605944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4926210" y="7813090"/>
            <a:ext cx="2000810" cy="4114800"/>
          </a:xfrm>
          <a:custGeom>
            <a:avLst/>
            <a:gdLst/>
            <a:ahLst/>
            <a:cxnLst/>
            <a:rect l="l" t="t" r="r" b="b"/>
            <a:pathLst>
              <a:path w="2000810" h="4114800">
                <a:moveTo>
                  <a:pt x="0" y="0"/>
                </a:moveTo>
                <a:lnTo>
                  <a:pt x="2000810" y="0"/>
                </a:lnTo>
                <a:lnTo>
                  <a:pt x="20008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20488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7914877" y="6806522"/>
            <a:ext cx="2458247" cy="2451778"/>
          </a:xfrm>
          <a:custGeom>
            <a:avLst/>
            <a:gdLst/>
            <a:ahLst/>
            <a:cxnLst/>
            <a:rect l="l" t="t" r="r" b="b"/>
            <a:pathLst>
              <a:path w="2458247" h="2451778">
                <a:moveTo>
                  <a:pt x="0" y="0"/>
                </a:moveTo>
                <a:lnTo>
                  <a:pt x="2458246" y="0"/>
                </a:lnTo>
                <a:lnTo>
                  <a:pt x="2458246" y="2451778"/>
                </a:lnTo>
                <a:lnTo>
                  <a:pt x="0" y="24517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0" y="5507053"/>
            <a:ext cx="18288000" cy="2557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Proposed Amendments to Legislative </a:t>
            </a:r>
          </a:p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Policy L-106 (Conducting Municipal Service Reviews)</a:t>
            </a:r>
          </a:p>
          <a:p>
            <a:pPr algn="ctr">
              <a:lnSpc>
                <a:spcPts val="4342"/>
              </a:lnSpc>
            </a:pPr>
            <a:endParaRPr lang="en-US" sz="3101" spc="173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ctr">
              <a:lnSpc>
                <a:spcPts val="7702"/>
              </a:lnSpc>
              <a:spcBef>
                <a:spcPct val="0"/>
              </a:spcBef>
            </a:pPr>
            <a:endParaRPr lang="en-US" sz="3101" spc="173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480645" y="3923576"/>
            <a:ext cx="13326710" cy="170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0"/>
              </a:lnSpc>
              <a:spcBef>
                <a:spcPct val="0"/>
              </a:spcBef>
            </a:pPr>
            <a:r>
              <a:rPr lang="en-US" sz="10007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SAN DIEGO LAFCO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068500" y="9309860"/>
            <a:ext cx="615100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112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11/4/2024</a:t>
            </a:r>
          </a:p>
        </p:txBody>
      </p:sp>
    </p:spTree>
    <p:extLst>
      <p:ext uri="{BB962C8B-B14F-4D97-AF65-F5344CB8AC3E}">
        <p14:creationId xmlns:p14="http://schemas.microsoft.com/office/powerpoint/2010/main" val="2175525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4621" y="4763330"/>
            <a:ext cx="508158" cy="543805"/>
            <a:chOff x="0" y="0"/>
            <a:chExt cx="812800" cy="8698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4621" y="3423353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5431745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4092477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532468" y="2976189"/>
            <a:ext cx="992463" cy="992463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74621" y="2308559"/>
            <a:ext cx="508158" cy="543805"/>
            <a:chOff x="0" y="0"/>
            <a:chExt cx="812800" cy="86981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74621" y="6099375"/>
            <a:ext cx="508158" cy="543805"/>
            <a:chOff x="0" y="0"/>
            <a:chExt cx="812800" cy="86981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74621" y="6767006"/>
            <a:ext cx="508158" cy="543805"/>
            <a:chOff x="0" y="0"/>
            <a:chExt cx="812800" cy="86981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2494908" y="914400"/>
            <a:ext cx="13443802" cy="929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Four Proposed Amendments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2349945" y="2275539"/>
            <a:ext cx="6649092" cy="3086100"/>
            <a:chOff x="0" y="0"/>
            <a:chExt cx="1751201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751201" cy="812800"/>
            </a:xfrm>
            <a:custGeom>
              <a:avLst/>
              <a:gdLst/>
              <a:ahLst/>
              <a:cxnLst/>
              <a:rect l="l" t="t" r="r" b="b"/>
              <a:pathLst>
                <a:path w="1751201" h="812800">
                  <a:moveTo>
                    <a:pt x="59382" y="0"/>
                  </a:moveTo>
                  <a:lnTo>
                    <a:pt x="1691819" y="0"/>
                  </a:lnTo>
                  <a:cubicBezTo>
                    <a:pt x="1707568" y="0"/>
                    <a:pt x="1722672" y="6256"/>
                    <a:pt x="1733808" y="17393"/>
                  </a:cubicBezTo>
                  <a:cubicBezTo>
                    <a:pt x="1744945" y="28529"/>
                    <a:pt x="1751201" y="43633"/>
                    <a:pt x="1751201" y="59382"/>
                  </a:cubicBezTo>
                  <a:lnTo>
                    <a:pt x="1751201" y="753418"/>
                  </a:lnTo>
                  <a:cubicBezTo>
                    <a:pt x="1751201" y="769167"/>
                    <a:pt x="1744945" y="784271"/>
                    <a:pt x="1733808" y="795407"/>
                  </a:cubicBezTo>
                  <a:cubicBezTo>
                    <a:pt x="1722672" y="806544"/>
                    <a:pt x="1707568" y="812800"/>
                    <a:pt x="1691819" y="812800"/>
                  </a:cubicBezTo>
                  <a:lnTo>
                    <a:pt x="59382" y="812800"/>
                  </a:lnTo>
                  <a:cubicBezTo>
                    <a:pt x="43633" y="812800"/>
                    <a:pt x="28529" y="806544"/>
                    <a:pt x="17393" y="795407"/>
                  </a:cubicBezTo>
                  <a:cubicBezTo>
                    <a:pt x="6256" y="784271"/>
                    <a:pt x="0" y="769167"/>
                    <a:pt x="0" y="753418"/>
                  </a:cubicBezTo>
                  <a:lnTo>
                    <a:pt x="0" y="59382"/>
                  </a:lnTo>
                  <a:cubicBezTo>
                    <a:pt x="0" y="43633"/>
                    <a:pt x="6256" y="28529"/>
                    <a:pt x="17393" y="17393"/>
                  </a:cubicBezTo>
                  <a:cubicBezTo>
                    <a:pt x="28529" y="6256"/>
                    <a:pt x="43633" y="0"/>
                    <a:pt x="59382" y="0"/>
                  </a:cubicBezTo>
                  <a:close/>
                </a:path>
              </a:pathLst>
            </a:custGeom>
            <a:solidFill>
              <a:srgbClr val="3A7FC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1751201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5546250" y="1980264"/>
            <a:ext cx="256480" cy="113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24"/>
              </a:lnSpc>
            </a:pPr>
            <a:r>
              <a:rPr lang="en-US" sz="5499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1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9289619" y="2282948"/>
            <a:ext cx="6649092" cy="3086100"/>
            <a:chOff x="0" y="0"/>
            <a:chExt cx="1751201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751201" cy="812800"/>
            </a:xfrm>
            <a:custGeom>
              <a:avLst/>
              <a:gdLst/>
              <a:ahLst/>
              <a:cxnLst/>
              <a:rect l="l" t="t" r="r" b="b"/>
              <a:pathLst>
                <a:path w="1751201" h="812800">
                  <a:moveTo>
                    <a:pt x="59382" y="0"/>
                  </a:moveTo>
                  <a:lnTo>
                    <a:pt x="1691819" y="0"/>
                  </a:lnTo>
                  <a:cubicBezTo>
                    <a:pt x="1707568" y="0"/>
                    <a:pt x="1722672" y="6256"/>
                    <a:pt x="1733808" y="17393"/>
                  </a:cubicBezTo>
                  <a:cubicBezTo>
                    <a:pt x="1744945" y="28529"/>
                    <a:pt x="1751201" y="43633"/>
                    <a:pt x="1751201" y="59382"/>
                  </a:cubicBezTo>
                  <a:lnTo>
                    <a:pt x="1751201" y="753418"/>
                  </a:lnTo>
                  <a:cubicBezTo>
                    <a:pt x="1751201" y="769167"/>
                    <a:pt x="1744945" y="784271"/>
                    <a:pt x="1733808" y="795407"/>
                  </a:cubicBezTo>
                  <a:cubicBezTo>
                    <a:pt x="1722672" y="806544"/>
                    <a:pt x="1707568" y="812800"/>
                    <a:pt x="1691819" y="812800"/>
                  </a:cubicBezTo>
                  <a:lnTo>
                    <a:pt x="59382" y="812800"/>
                  </a:lnTo>
                  <a:cubicBezTo>
                    <a:pt x="43633" y="812800"/>
                    <a:pt x="28529" y="806544"/>
                    <a:pt x="17393" y="795407"/>
                  </a:cubicBezTo>
                  <a:cubicBezTo>
                    <a:pt x="6256" y="784271"/>
                    <a:pt x="0" y="769167"/>
                    <a:pt x="0" y="753418"/>
                  </a:cubicBezTo>
                  <a:lnTo>
                    <a:pt x="0" y="59382"/>
                  </a:lnTo>
                  <a:cubicBezTo>
                    <a:pt x="0" y="43633"/>
                    <a:pt x="6256" y="28529"/>
                    <a:pt x="17393" y="17393"/>
                  </a:cubicBezTo>
                  <a:cubicBezTo>
                    <a:pt x="28529" y="6256"/>
                    <a:pt x="43633" y="0"/>
                    <a:pt x="59382" y="0"/>
                  </a:cubicBezTo>
                  <a:close/>
                </a:path>
              </a:pathLst>
            </a:custGeom>
            <a:solidFill>
              <a:srgbClr val="3A7FC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1751201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2416931" y="1987673"/>
            <a:ext cx="394467" cy="113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24"/>
              </a:lnSpc>
            </a:pPr>
            <a:r>
              <a:rPr lang="en-US" sz="5499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2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289619" y="5640951"/>
            <a:ext cx="6649092" cy="3086100"/>
            <a:chOff x="0" y="0"/>
            <a:chExt cx="1751201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751201" cy="812800"/>
            </a:xfrm>
            <a:custGeom>
              <a:avLst/>
              <a:gdLst/>
              <a:ahLst/>
              <a:cxnLst/>
              <a:rect l="l" t="t" r="r" b="b"/>
              <a:pathLst>
                <a:path w="1751201" h="812800">
                  <a:moveTo>
                    <a:pt x="59382" y="0"/>
                  </a:moveTo>
                  <a:lnTo>
                    <a:pt x="1691819" y="0"/>
                  </a:lnTo>
                  <a:cubicBezTo>
                    <a:pt x="1707568" y="0"/>
                    <a:pt x="1722672" y="6256"/>
                    <a:pt x="1733808" y="17393"/>
                  </a:cubicBezTo>
                  <a:cubicBezTo>
                    <a:pt x="1744945" y="28529"/>
                    <a:pt x="1751201" y="43633"/>
                    <a:pt x="1751201" y="59382"/>
                  </a:cubicBezTo>
                  <a:lnTo>
                    <a:pt x="1751201" y="753418"/>
                  </a:lnTo>
                  <a:cubicBezTo>
                    <a:pt x="1751201" y="769167"/>
                    <a:pt x="1744945" y="784271"/>
                    <a:pt x="1733808" y="795407"/>
                  </a:cubicBezTo>
                  <a:cubicBezTo>
                    <a:pt x="1722672" y="806544"/>
                    <a:pt x="1707568" y="812800"/>
                    <a:pt x="1691819" y="812800"/>
                  </a:cubicBezTo>
                  <a:lnTo>
                    <a:pt x="59382" y="812800"/>
                  </a:lnTo>
                  <a:cubicBezTo>
                    <a:pt x="43633" y="812800"/>
                    <a:pt x="28529" y="806544"/>
                    <a:pt x="17393" y="795407"/>
                  </a:cubicBezTo>
                  <a:cubicBezTo>
                    <a:pt x="6256" y="784271"/>
                    <a:pt x="0" y="769167"/>
                    <a:pt x="0" y="753418"/>
                  </a:cubicBezTo>
                  <a:lnTo>
                    <a:pt x="0" y="59382"/>
                  </a:lnTo>
                  <a:cubicBezTo>
                    <a:pt x="0" y="43633"/>
                    <a:pt x="6256" y="28529"/>
                    <a:pt x="17393" y="17393"/>
                  </a:cubicBezTo>
                  <a:cubicBezTo>
                    <a:pt x="28529" y="6256"/>
                    <a:pt x="43633" y="0"/>
                    <a:pt x="59382" y="0"/>
                  </a:cubicBezTo>
                  <a:close/>
                </a:path>
              </a:pathLst>
            </a:custGeom>
            <a:solidFill>
              <a:srgbClr val="3A7FC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1751201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2378602" y="5345676"/>
            <a:ext cx="471126" cy="113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24"/>
              </a:lnSpc>
            </a:pPr>
            <a:r>
              <a:rPr lang="en-US" sz="5499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4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2349945" y="5640951"/>
            <a:ext cx="6649092" cy="3086100"/>
            <a:chOff x="0" y="0"/>
            <a:chExt cx="1751201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751201" cy="812800"/>
            </a:xfrm>
            <a:custGeom>
              <a:avLst/>
              <a:gdLst/>
              <a:ahLst/>
              <a:cxnLst/>
              <a:rect l="l" t="t" r="r" b="b"/>
              <a:pathLst>
                <a:path w="1751201" h="812800">
                  <a:moveTo>
                    <a:pt x="59382" y="0"/>
                  </a:moveTo>
                  <a:lnTo>
                    <a:pt x="1691819" y="0"/>
                  </a:lnTo>
                  <a:cubicBezTo>
                    <a:pt x="1707568" y="0"/>
                    <a:pt x="1722672" y="6256"/>
                    <a:pt x="1733808" y="17393"/>
                  </a:cubicBezTo>
                  <a:cubicBezTo>
                    <a:pt x="1744945" y="28529"/>
                    <a:pt x="1751201" y="43633"/>
                    <a:pt x="1751201" y="59382"/>
                  </a:cubicBezTo>
                  <a:lnTo>
                    <a:pt x="1751201" y="753418"/>
                  </a:lnTo>
                  <a:cubicBezTo>
                    <a:pt x="1751201" y="769167"/>
                    <a:pt x="1744945" y="784271"/>
                    <a:pt x="1733808" y="795407"/>
                  </a:cubicBezTo>
                  <a:cubicBezTo>
                    <a:pt x="1722672" y="806544"/>
                    <a:pt x="1707568" y="812800"/>
                    <a:pt x="1691819" y="812800"/>
                  </a:cubicBezTo>
                  <a:lnTo>
                    <a:pt x="59382" y="812800"/>
                  </a:lnTo>
                  <a:cubicBezTo>
                    <a:pt x="43633" y="812800"/>
                    <a:pt x="28529" y="806544"/>
                    <a:pt x="17393" y="795407"/>
                  </a:cubicBezTo>
                  <a:cubicBezTo>
                    <a:pt x="6256" y="784271"/>
                    <a:pt x="0" y="769167"/>
                    <a:pt x="0" y="753418"/>
                  </a:cubicBezTo>
                  <a:lnTo>
                    <a:pt x="0" y="59382"/>
                  </a:lnTo>
                  <a:cubicBezTo>
                    <a:pt x="0" y="43633"/>
                    <a:pt x="6256" y="28529"/>
                    <a:pt x="17393" y="17393"/>
                  </a:cubicBezTo>
                  <a:cubicBezTo>
                    <a:pt x="28529" y="6256"/>
                    <a:pt x="43633" y="0"/>
                    <a:pt x="59382" y="0"/>
                  </a:cubicBezTo>
                  <a:close/>
                </a:path>
              </a:pathLst>
            </a:custGeom>
            <a:solidFill>
              <a:srgbClr val="3A7FC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28575"/>
              <a:ext cx="1751201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5353890" y="5345676"/>
            <a:ext cx="384721" cy="113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24"/>
              </a:lnSpc>
            </a:pPr>
            <a:r>
              <a:rPr lang="en-US" sz="5499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3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75151" y="3021009"/>
            <a:ext cx="5198678" cy="15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6"/>
              </a:lnSpc>
              <a:spcBef>
                <a:spcPct val="0"/>
              </a:spcBef>
            </a:pPr>
            <a:r>
              <a:rPr lang="en-US" sz="299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Reference to the “Rolling” Feature of the Five-Year Study Schedule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0014826" y="3282946"/>
            <a:ext cx="5198678" cy="1028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6"/>
              </a:lnSpc>
              <a:spcBef>
                <a:spcPct val="0"/>
              </a:spcBef>
            </a:pPr>
            <a:r>
              <a:rPr lang="en-US" sz="299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Addressing Quantitative Measurements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0014826" y="6640949"/>
            <a:ext cx="5198678" cy="1028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6"/>
              </a:lnSpc>
              <a:spcBef>
                <a:spcPct val="0"/>
              </a:spcBef>
            </a:pPr>
            <a:r>
              <a:rPr lang="en-US" sz="299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Formalizing Public Hearing for Draft Reports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075151" y="6379011"/>
            <a:ext cx="5198678" cy="15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6"/>
              </a:lnSpc>
              <a:spcBef>
                <a:spcPct val="0"/>
              </a:spcBef>
            </a:pPr>
            <a:r>
              <a:rPr lang="en-US" sz="299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Formalizing and Expanding Subject Agencies’ Review of Draft Reports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774621" y="7434636"/>
            <a:ext cx="508158" cy="543805"/>
            <a:chOff x="0" y="0"/>
            <a:chExt cx="812800" cy="869819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944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94908" y="914400"/>
            <a:ext cx="13443802" cy="1882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Reference to the </a:t>
            </a:r>
            <a:r>
              <a:rPr lang="en-US" sz="5400" b="1">
                <a:solidFill>
                  <a:srgbClr val="E96841"/>
                </a:solidFill>
                <a:latin typeface="Gotham Bold"/>
                <a:ea typeface="Gotham Bold"/>
                <a:cs typeface="Gotham Bold"/>
                <a:sym typeface="Gotham Bold"/>
              </a:rPr>
              <a:t>“Rolling”</a:t>
            </a: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 Feature of the Five-Year Study Schedule</a:t>
            </a:r>
          </a:p>
        </p:txBody>
      </p:sp>
      <p:sp>
        <p:nvSpPr>
          <p:cNvPr id="3" name="Freeform 3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494908" y="2978986"/>
            <a:ext cx="13904546" cy="6136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62"/>
              </a:lnSpc>
            </a:pPr>
            <a:r>
              <a:rPr lang="en-US" sz="25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2. Timing </a:t>
            </a:r>
          </a:p>
          <a:p>
            <a:pPr marL="1101090" lvl="2" indent="-367030" algn="l">
              <a:lnSpc>
                <a:spcPts val="4462"/>
              </a:lnSpc>
              <a:buAutoNum type="alphaLcPeriod"/>
            </a:pPr>
            <a:r>
              <a:rPr lang="en-US" sz="25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The Commission will maintain a </a:t>
            </a:r>
            <a:r>
              <a:rPr lang="en-US" sz="2550" b="1">
                <a:solidFill>
                  <a:srgbClr val="E96841"/>
                </a:solidFill>
                <a:latin typeface="Gotham Bold"/>
                <a:ea typeface="Gotham Bold"/>
                <a:cs typeface="Gotham Bold"/>
                <a:sym typeface="Gotham Bold"/>
              </a:rPr>
              <a:t>rolling</a:t>
            </a:r>
            <a:r>
              <a:rPr lang="en-US" sz="25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five-year study schedule for municipal service reviews to provide advance notice of timing to local agencies, the public, and other stakeholders as well as encourage project syncing whenever practical.</a:t>
            </a:r>
          </a:p>
          <a:p>
            <a:pPr marL="1101090" lvl="2" indent="-367030" algn="l">
              <a:lnSpc>
                <a:spcPts val="4462"/>
              </a:lnSpc>
              <a:buAutoNum type="alphaLcPeriod"/>
            </a:pPr>
            <a:r>
              <a:rPr lang="en-US" sz="25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The Commission will consult the </a:t>
            </a:r>
            <a:r>
              <a:rPr lang="en-US" sz="2550" b="1">
                <a:solidFill>
                  <a:srgbClr val="E96841"/>
                </a:solidFill>
                <a:latin typeface="Gotham Bold"/>
                <a:ea typeface="Gotham Bold"/>
                <a:cs typeface="Gotham Bold"/>
                <a:sym typeface="Gotham Bold"/>
              </a:rPr>
              <a:t>rolling</a:t>
            </a:r>
            <a:r>
              <a:rPr lang="en-US" sz="25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five-year study schedule in initiating specific municipal service reviews through the annual workplan process.</a:t>
            </a:r>
          </a:p>
          <a:p>
            <a:pPr algn="l">
              <a:lnSpc>
                <a:spcPts val="4462"/>
              </a:lnSpc>
            </a:pPr>
            <a:r>
              <a:rPr lang="en-US" sz="25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3. Funding</a:t>
            </a:r>
          </a:p>
          <a:p>
            <a:pPr marL="1101090" lvl="2" indent="-367030" algn="l">
              <a:lnSpc>
                <a:spcPts val="4462"/>
              </a:lnSpc>
              <a:buAutoNum type="alphaLcPeriod"/>
            </a:pPr>
            <a:r>
              <a:rPr lang="en-US" sz="25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The Commission will be responsible for funding municipal service reviews calendared in the </a:t>
            </a:r>
            <a:r>
              <a:rPr lang="en-US" sz="2550" b="1">
                <a:solidFill>
                  <a:srgbClr val="E96841"/>
                </a:solidFill>
                <a:latin typeface="Gotham Bold"/>
                <a:ea typeface="Gotham Bold"/>
                <a:cs typeface="Gotham Bold"/>
                <a:sym typeface="Gotham Bold"/>
              </a:rPr>
              <a:t>rolling</a:t>
            </a:r>
            <a:r>
              <a:rPr lang="en-US" sz="25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 five-year study schedule and subsequently added to adopted annual workplans.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74621" y="4763330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2976189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5431745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4621" y="4092477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32468" y="3643819"/>
            <a:ext cx="992463" cy="992463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74621" y="2308559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74621" y="6099375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74621" y="6767006"/>
            <a:ext cx="508158" cy="543805"/>
            <a:chOff x="0" y="0"/>
            <a:chExt cx="812800" cy="86981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74621" y="7434636"/>
            <a:ext cx="508158" cy="543805"/>
            <a:chOff x="0" y="0"/>
            <a:chExt cx="812800" cy="86981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9543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970519" y="1952181"/>
            <a:ext cx="6946823" cy="3253674"/>
            <a:chOff x="0" y="0"/>
            <a:chExt cx="1371984" cy="6425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71984" cy="642594"/>
            </a:xfrm>
            <a:custGeom>
              <a:avLst/>
              <a:gdLst/>
              <a:ahLst/>
              <a:cxnLst/>
              <a:rect l="l" t="t" r="r" b="b"/>
              <a:pathLst>
                <a:path w="1371984" h="642594">
                  <a:moveTo>
                    <a:pt x="56837" y="0"/>
                  </a:moveTo>
                  <a:lnTo>
                    <a:pt x="1315147" y="0"/>
                  </a:lnTo>
                  <a:cubicBezTo>
                    <a:pt x="1346537" y="0"/>
                    <a:pt x="1371984" y="25447"/>
                    <a:pt x="1371984" y="56837"/>
                  </a:cubicBezTo>
                  <a:lnTo>
                    <a:pt x="1371984" y="585757"/>
                  </a:lnTo>
                  <a:cubicBezTo>
                    <a:pt x="1371984" y="617147"/>
                    <a:pt x="1346537" y="642594"/>
                    <a:pt x="1315147" y="642594"/>
                  </a:cubicBezTo>
                  <a:lnTo>
                    <a:pt x="56837" y="642594"/>
                  </a:lnTo>
                  <a:cubicBezTo>
                    <a:pt x="25447" y="642594"/>
                    <a:pt x="0" y="617147"/>
                    <a:pt x="0" y="585757"/>
                  </a:cubicBezTo>
                  <a:lnTo>
                    <a:pt x="0" y="56837"/>
                  </a:lnTo>
                  <a:cubicBezTo>
                    <a:pt x="0" y="25447"/>
                    <a:pt x="25447" y="0"/>
                    <a:pt x="56837" y="0"/>
                  </a:cubicBezTo>
                  <a:close/>
                </a:path>
              </a:pathLst>
            </a:custGeom>
            <a:solidFill>
              <a:srgbClr val="3A7FC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371984" cy="671169"/>
            </a:xfrm>
            <a:prstGeom prst="rect">
              <a:avLst/>
            </a:prstGeom>
          </p:spPr>
          <p:txBody>
            <a:bodyPr lIns="67745" tIns="67745" rIns="67745" bIns="67745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184987" y="1886282"/>
            <a:ext cx="3857915" cy="1586064"/>
            <a:chOff x="0" y="0"/>
            <a:chExt cx="1534659" cy="63092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34659" cy="630928"/>
            </a:xfrm>
            <a:custGeom>
              <a:avLst/>
              <a:gdLst/>
              <a:ahLst/>
              <a:cxnLst/>
              <a:rect l="l" t="t" r="r" b="b"/>
              <a:pathLst>
                <a:path w="1534659" h="630928">
                  <a:moveTo>
                    <a:pt x="102345" y="0"/>
                  </a:moveTo>
                  <a:lnTo>
                    <a:pt x="1432314" y="0"/>
                  </a:lnTo>
                  <a:cubicBezTo>
                    <a:pt x="1459457" y="0"/>
                    <a:pt x="1485489" y="10783"/>
                    <a:pt x="1504683" y="29976"/>
                  </a:cubicBezTo>
                  <a:cubicBezTo>
                    <a:pt x="1523876" y="49170"/>
                    <a:pt x="1534659" y="75201"/>
                    <a:pt x="1534659" y="102345"/>
                  </a:cubicBezTo>
                  <a:lnTo>
                    <a:pt x="1534659" y="528583"/>
                  </a:lnTo>
                  <a:cubicBezTo>
                    <a:pt x="1534659" y="555727"/>
                    <a:pt x="1523876" y="581759"/>
                    <a:pt x="1504683" y="600952"/>
                  </a:cubicBezTo>
                  <a:cubicBezTo>
                    <a:pt x="1485489" y="620145"/>
                    <a:pt x="1459457" y="630928"/>
                    <a:pt x="1432314" y="630928"/>
                  </a:cubicBezTo>
                  <a:lnTo>
                    <a:pt x="102345" y="630928"/>
                  </a:lnTo>
                  <a:cubicBezTo>
                    <a:pt x="75201" y="630928"/>
                    <a:pt x="49170" y="620145"/>
                    <a:pt x="29976" y="600952"/>
                  </a:cubicBezTo>
                  <a:cubicBezTo>
                    <a:pt x="10783" y="581759"/>
                    <a:pt x="0" y="555727"/>
                    <a:pt x="0" y="528583"/>
                  </a:cubicBezTo>
                  <a:lnTo>
                    <a:pt x="0" y="102345"/>
                  </a:lnTo>
                  <a:cubicBezTo>
                    <a:pt x="0" y="75201"/>
                    <a:pt x="10783" y="49170"/>
                    <a:pt x="29976" y="29976"/>
                  </a:cubicBezTo>
                  <a:cubicBezTo>
                    <a:pt x="49170" y="10783"/>
                    <a:pt x="75201" y="0"/>
                    <a:pt x="102345" y="0"/>
                  </a:cubicBezTo>
                  <a:close/>
                </a:path>
              </a:pathLst>
            </a:custGeom>
            <a:solidFill>
              <a:srgbClr val="3A7FC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534659" cy="659503"/>
            </a:xfrm>
            <a:prstGeom prst="rect">
              <a:avLst/>
            </a:prstGeom>
          </p:spPr>
          <p:txBody>
            <a:bodyPr lIns="33634" tIns="33634" rIns="33634" bIns="33634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84987" y="3597687"/>
            <a:ext cx="3857915" cy="1608168"/>
            <a:chOff x="0" y="0"/>
            <a:chExt cx="1534659" cy="63972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34659" cy="639721"/>
            </a:xfrm>
            <a:custGeom>
              <a:avLst/>
              <a:gdLst/>
              <a:ahLst/>
              <a:cxnLst/>
              <a:rect l="l" t="t" r="r" b="b"/>
              <a:pathLst>
                <a:path w="1534659" h="639721">
                  <a:moveTo>
                    <a:pt x="102345" y="0"/>
                  </a:moveTo>
                  <a:lnTo>
                    <a:pt x="1432314" y="0"/>
                  </a:lnTo>
                  <a:cubicBezTo>
                    <a:pt x="1459457" y="0"/>
                    <a:pt x="1485489" y="10783"/>
                    <a:pt x="1504683" y="29976"/>
                  </a:cubicBezTo>
                  <a:cubicBezTo>
                    <a:pt x="1523876" y="49170"/>
                    <a:pt x="1534659" y="75201"/>
                    <a:pt x="1534659" y="102345"/>
                  </a:cubicBezTo>
                  <a:lnTo>
                    <a:pt x="1534659" y="537376"/>
                  </a:lnTo>
                  <a:cubicBezTo>
                    <a:pt x="1534659" y="564520"/>
                    <a:pt x="1523876" y="590551"/>
                    <a:pt x="1504683" y="609745"/>
                  </a:cubicBezTo>
                  <a:cubicBezTo>
                    <a:pt x="1485489" y="628938"/>
                    <a:pt x="1459457" y="639721"/>
                    <a:pt x="1432314" y="639721"/>
                  </a:cubicBezTo>
                  <a:lnTo>
                    <a:pt x="102345" y="639721"/>
                  </a:lnTo>
                  <a:cubicBezTo>
                    <a:pt x="75201" y="639721"/>
                    <a:pt x="49170" y="628938"/>
                    <a:pt x="29976" y="609745"/>
                  </a:cubicBezTo>
                  <a:cubicBezTo>
                    <a:pt x="10783" y="590551"/>
                    <a:pt x="0" y="564520"/>
                    <a:pt x="0" y="537376"/>
                  </a:cubicBezTo>
                  <a:lnTo>
                    <a:pt x="0" y="102345"/>
                  </a:lnTo>
                  <a:cubicBezTo>
                    <a:pt x="0" y="75201"/>
                    <a:pt x="10783" y="49170"/>
                    <a:pt x="29976" y="29976"/>
                  </a:cubicBezTo>
                  <a:cubicBezTo>
                    <a:pt x="49170" y="10783"/>
                    <a:pt x="75201" y="0"/>
                    <a:pt x="102345" y="0"/>
                  </a:cubicBezTo>
                  <a:close/>
                </a:path>
              </a:pathLst>
            </a:custGeom>
            <a:solidFill>
              <a:srgbClr val="3A7FC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534659" cy="668296"/>
            </a:xfrm>
            <a:prstGeom prst="rect">
              <a:avLst/>
            </a:prstGeom>
          </p:spPr>
          <p:txBody>
            <a:bodyPr lIns="33634" tIns="33634" rIns="33634" bIns="33634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420583" y="3734050"/>
            <a:ext cx="3523586" cy="1712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Efficiency Metrics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Productivity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Utilization Rates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Turnaround Times</a:t>
            </a:r>
          </a:p>
          <a:p>
            <a:pPr algn="l">
              <a:lnSpc>
                <a:spcPts val="2729"/>
              </a:lnSpc>
              <a:spcBef>
                <a:spcPct val="0"/>
              </a:spcBef>
            </a:pPr>
            <a:endParaRPr lang="en-US" sz="1950" dirty="0">
              <a:solidFill>
                <a:srgbClr val="FFFFFF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9184987" y="5329679"/>
            <a:ext cx="3857915" cy="2716727"/>
            <a:chOff x="0" y="0"/>
            <a:chExt cx="1534659" cy="10807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34659" cy="1080700"/>
            </a:xfrm>
            <a:custGeom>
              <a:avLst/>
              <a:gdLst/>
              <a:ahLst/>
              <a:cxnLst/>
              <a:rect l="l" t="t" r="r" b="b"/>
              <a:pathLst>
                <a:path w="1534659" h="1080700">
                  <a:moveTo>
                    <a:pt x="102345" y="0"/>
                  </a:moveTo>
                  <a:lnTo>
                    <a:pt x="1432314" y="0"/>
                  </a:lnTo>
                  <a:cubicBezTo>
                    <a:pt x="1459457" y="0"/>
                    <a:pt x="1485489" y="10783"/>
                    <a:pt x="1504683" y="29976"/>
                  </a:cubicBezTo>
                  <a:cubicBezTo>
                    <a:pt x="1523876" y="49170"/>
                    <a:pt x="1534659" y="75201"/>
                    <a:pt x="1534659" y="102345"/>
                  </a:cubicBezTo>
                  <a:lnTo>
                    <a:pt x="1534659" y="978355"/>
                  </a:lnTo>
                  <a:cubicBezTo>
                    <a:pt x="1534659" y="1005499"/>
                    <a:pt x="1523876" y="1031531"/>
                    <a:pt x="1504683" y="1050724"/>
                  </a:cubicBezTo>
                  <a:cubicBezTo>
                    <a:pt x="1485489" y="1069917"/>
                    <a:pt x="1459457" y="1080700"/>
                    <a:pt x="1432314" y="1080700"/>
                  </a:cubicBezTo>
                  <a:lnTo>
                    <a:pt x="102345" y="1080700"/>
                  </a:lnTo>
                  <a:cubicBezTo>
                    <a:pt x="75201" y="1080700"/>
                    <a:pt x="49170" y="1069917"/>
                    <a:pt x="29976" y="1050724"/>
                  </a:cubicBezTo>
                  <a:cubicBezTo>
                    <a:pt x="10783" y="1031531"/>
                    <a:pt x="0" y="1005499"/>
                    <a:pt x="0" y="978355"/>
                  </a:cubicBezTo>
                  <a:lnTo>
                    <a:pt x="0" y="102345"/>
                  </a:lnTo>
                  <a:cubicBezTo>
                    <a:pt x="0" y="75201"/>
                    <a:pt x="10783" y="49170"/>
                    <a:pt x="29976" y="29976"/>
                  </a:cubicBezTo>
                  <a:cubicBezTo>
                    <a:pt x="49170" y="10783"/>
                    <a:pt x="75201" y="0"/>
                    <a:pt x="102345" y="0"/>
                  </a:cubicBezTo>
                  <a:close/>
                </a:path>
              </a:pathLst>
            </a:custGeom>
            <a:solidFill>
              <a:srgbClr val="3A7FC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1534659" cy="1109275"/>
            </a:xfrm>
            <a:prstGeom prst="rect">
              <a:avLst/>
            </a:prstGeom>
          </p:spPr>
          <p:txBody>
            <a:bodyPr lIns="33634" tIns="33634" rIns="33634" bIns="33634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420583" y="5451322"/>
            <a:ext cx="3523586" cy="274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Fiscal Metrics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Budget and Actuals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Funds and Balances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Audited Financial Statements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Employee Pensions and Related Obligations</a:t>
            </a:r>
          </a:p>
          <a:p>
            <a:pPr algn="l">
              <a:lnSpc>
                <a:spcPts val="2729"/>
              </a:lnSpc>
              <a:spcBef>
                <a:spcPct val="0"/>
              </a:spcBef>
            </a:pPr>
            <a:endParaRPr lang="en-US" sz="1950" dirty="0">
              <a:solidFill>
                <a:srgbClr val="FFFFFF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1970519" y="5671734"/>
            <a:ext cx="6946823" cy="1792142"/>
            <a:chOff x="0" y="0"/>
            <a:chExt cx="2763410" cy="71290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763411" cy="712905"/>
            </a:xfrm>
            <a:custGeom>
              <a:avLst/>
              <a:gdLst/>
              <a:ahLst/>
              <a:cxnLst/>
              <a:rect l="l" t="t" r="r" b="b"/>
              <a:pathLst>
                <a:path w="2763411" h="712905">
                  <a:moveTo>
                    <a:pt x="56837" y="0"/>
                  </a:moveTo>
                  <a:lnTo>
                    <a:pt x="2706573" y="0"/>
                  </a:lnTo>
                  <a:cubicBezTo>
                    <a:pt x="2721648" y="0"/>
                    <a:pt x="2736104" y="5988"/>
                    <a:pt x="2746763" y="16647"/>
                  </a:cubicBezTo>
                  <a:cubicBezTo>
                    <a:pt x="2757422" y="27306"/>
                    <a:pt x="2763411" y="41763"/>
                    <a:pt x="2763411" y="56837"/>
                  </a:cubicBezTo>
                  <a:lnTo>
                    <a:pt x="2763411" y="656068"/>
                  </a:lnTo>
                  <a:cubicBezTo>
                    <a:pt x="2763411" y="671142"/>
                    <a:pt x="2757422" y="685599"/>
                    <a:pt x="2746763" y="696258"/>
                  </a:cubicBezTo>
                  <a:cubicBezTo>
                    <a:pt x="2736104" y="706917"/>
                    <a:pt x="2721648" y="712905"/>
                    <a:pt x="2706573" y="712905"/>
                  </a:cubicBezTo>
                  <a:lnTo>
                    <a:pt x="56837" y="712905"/>
                  </a:lnTo>
                  <a:cubicBezTo>
                    <a:pt x="25447" y="712905"/>
                    <a:pt x="0" y="687458"/>
                    <a:pt x="0" y="656068"/>
                  </a:cubicBezTo>
                  <a:lnTo>
                    <a:pt x="0" y="56837"/>
                  </a:lnTo>
                  <a:cubicBezTo>
                    <a:pt x="0" y="25447"/>
                    <a:pt x="25447" y="0"/>
                    <a:pt x="56837" y="0"/>
                  </a:cubicBezTo>
                  <a:close/>
                </a:path>
              </a:pathLst>
            </a:custGeom>
            <a:solidFill>
              <a:srgbClr val="3A7FC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2763410" cy="741480"/>
            </a:xfrm>
            <a:prstGeom prst="rect">
              <a:avLst/>
            </a:prstGeom>
          </p:spPr>
          <p:txBody>
            <a:bodyPr lIns="33634" tIns="33634" rIns="33634" bIns="33634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970519" y="8006101"/>
            <a:ext cx="6946823" cy="1772299"/>
            <a:chOff x="0" y="0"/>
            <a:chExt cx="2763410" cy="70501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763411" cy="705011"/>
            </a:xfrm>
            <a:custGeom>
              <a:avLst/>
              <a:gdLst/>
              <a:ahLst/>
              <a:cxnLst/>
              <a:rect l="l" t="t" r="r" b="b"/>
              <a:pathLst>
                <a:path w="2763411" h="705011">
                  <a:moveTo>
                    <a:pt x="56837" y="0"/>
                  </a:moveTo>
                  <a:lnTo>
                    <a:pt x="2706573" y="0"/>
                  </a:lnTo>
                  <a:cubicBezTo>
                    <a:pt x="2721648" y="0"/>
                    <a:pt x="2736104" y="5988"/>
                    <a:pt x="2746763" y="16647"/>
                  </a:cubicBezTo>
                  <a:cubicBezTo>
                    <a:pt x="2757422" y="27306"/>
                    <a:pt x="2763411" y="41763"/>
                    <a:pt x="2763411" y="56837"/>
                  </a:cubicBezTo>
                  <a:lnTo>
                    <a:pt x="2763411" y="648174"/>
                  </a:lnTo>
                  <a:cubicBezTo>
                    <a:pt x="2763411" y="679564"/>
                    <a:pt x="2737964" y="705011"/>
                    <a:pt x="2706573" y="705011"/>
                  </a:cubicBezTo>
                  <a:lnTo>
                    <a:pt x="56837" y="705011"/>
                  </a:lnTo>
                  <a:cubicBezTo>
                    <a:pt x="25447" y="705011"/>
                    <a:pt x="0" y="679564"/>
                    <a:pt x="0" y="648174"/>
                  </a:cubicBezTo>
                  <a:lnTo>
                    <a:pt x="0" y="56837"/>
                  </a:lnTo>
                  <a:cubicBezTo>
                    <a:pt x="0" y="25447"/>
                    <a:pt x="25447" y="0"/>
                    <a:pt x="56837" y="0"/>
                  </a:cubicBezTo>
                  <a:close/>
                </a:path>
              </a:pathLst>
            </a:custGeom>
            <a:solidFill>
              <a:srgbClr val="3A7FC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2763410" cy="733586"/>
            </a:xfrm>
            <a:prstGeom prst="rect">
              <a:avLst/>
            </a:prstGeom>
          </p:spPr>
          <p:txBody>
            <a:bodyPr lIns="33634" tIns="33634" rIns="33634" bIns="33634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174128" y="8170232"/>
            <a:ext cx="3857915" cy="1608168"/>
            <a:chOff x="0" y="0"/>
            <a:chExt cx="1534659" cy="63972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534659" cy="639721"/>
            </a:xfrm>
            <a:custGeom>
              <a:avLst/>
              <a:gdLst/>
              <a:ahLst/>
              <a:cxnLst/>
              <a:rect l="l" t="t" r="r" b="b"/>
              <a:pathLst>
                <a:path w="1534659" h="639721">
                  <a:moveTo>
                    <a:pt x="102345" y="0"/>
                  </a:moveTo>
                  <a:lnTo>
                    <a:pt x="1432314" y="0"/>
                  </a:lnTo>
                  <a:cubicBezTo>
                    <a:pt x="1459457" y="0"/>
                    <a:pt x="1485489" y="10783"/>
                    <a:pt x="1504683" y="29976"/>
                  </a:cubicBezTo>
                  <a:cubicBezTo>
                    <a:pt x="1523876" y="49170"/>
                    <a:pt x="1534659" y="75201"/>
                    <a:pt x="1534659" y="102345"/>
                  </a:cubicBezTo>
                  <a:lnTo>
                    <a:pt x="1534659" y="537376"/>
                  </a:lnTo>
                  <a:cubicBezTo>
                    <a:pt x="1534659" y="564520"/>
                    <a:pt x="1523876" y="590551"/>
                    <a:pt x="1504683" y="609745"/>
                  </a:cubicBezTo>
                  <a:cubicBezTo>
                    <a:pt x="1485489" y="628938"/>
                    <a:pt x="1459457" y="639721"/>
                    <a:pt x="1432314" y="639721"/>
                  </a:cubicBezTo>
                  <a:lnTo>
                    <a:pt x="102345" y="639721"/>
                  </a:lnTo>
                  <a:cubicBezTo>
                    <a:pt x="75201" y="639721"/>
                    <a:pt x="49170" y="628938"/>
                    <a:pt x="29976" y="609745"/>
                  </a:cubicBezTo>
                  <a:cubicBezTo>
                    <a:pt x="10783" y="590551"/>
                    <a:pt x="0" y="564520"/>
                    <a:pt x="0" y="537376"/>
                  </a:cubicBezTo>
                  <a:lnTo>
                    <a:pt x="0" y="102345"/>
                  </a:lnTo>
                  <a:cubicBezTo>
                    <a:pt x="0" y="75201"/>
                    <a:pt x="10783" y="49170"/>
                    <a:pt x="29976" y="29976"/>
                  </a:cubicBezTo>
                  <a:cubicBezTo>
                    <a:pt x="49170" y="10783"/>
                    <a:pt x="75201" y="0"/>
                    <a:pt x="102345" y="0"/>
                  </a:cubicBezTo>
                  <a:close/>
                </a:path>
              </a:pathLst>
            </a:custGeom>
            <a:solidFill>
              <a:srgbClr val="3A7FC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1534659" cy="668296"/>
            </a:xfrm>
            <a:prstGeom prst="rect">
              <a:avLst/>
            </a:prstGeom>
          </p:spPr>
          <p:txBody>
            <a:bodyPr lIns="33634" tIns="33634" rIns="33634" bIns="33634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313355" y="2883242"/>
            <a:ext cx="4675822" cy="5715000"/>
            <a:chOff x="0" y="0"/>
            <a:chExt cx="1231492" cy="150518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31492" cy="1505185"/>
            </a:xfrm>
            <a:custGeom>
              <a:avLst/>
              <a:gdLst/>
              <a:ahLst/>
              <a:cxnLst/>
              <a:rect l="l" t="t" r="r" b="b"/>
              <a:pathLst>
                <a:path w="1231492" h="1505185">
                  <a:moveTo>
                    <a:pt x="0" y="0"/>
                  </a:moveTo>
                  <a:lnTo>
                    <a:pt x="1231492" y="0"/>
                  </a:lnTo>
                  <a:lnTo>
                    <a:pt x="1231492" y="1505185"/>
                  </a:lnTo>
                  <a:lnTo>
                    <a:pt x="0" y="150518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E9684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1231492" cy="15337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13630538" y="4390632"/>
            <a:ext cx="4041456" cy="2749856"/>
          </a:xfrm>
          <a:custGeom>
            <a:avLst/>
            <a:gdLst/>
            <a:ahLst/>
            <a:cxnLst/>
            <a:rect l="l" t="t" r="r" b="b"/>
            <a:pathLst>
              <a:path w="4041456" h="2749856">
                <a:moveTo>
                  <a:pt x="0" y="0"/>
                </a:moveTo>
                <a:lnTo>
                  <a:pt x="4041456" y="0"/>
                </a:lnTo>
                <a:lnTo>
                  <a:pt x="4041456" y="2749856"/>
                </a:lnTo>
                <a:lnTo>
                  <a:pt x="0" y="27498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2494908" y="942975"/>
            <a:ext cx="13443802" cy="688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Addressing Quantitative Measurements (Appendix)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121463" y="2121659"/>
            <a:ext cx="6618095" cy="3084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Demographics Metrics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Residential Population Estimates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Housing Units, Types, Costs, and Vacancy Rates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Age Distribution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Income Characteristics and Socioeconomic Indicators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Unhoused Needs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Environmental Justice Considerations</a:t>
            </a:r>
          </a:p>
          <a:p>
            <a:pPr algn="l">
              <a:lnSpc>
                <a:spcPts val="2729"/>
              </a:lnSpc>
              <a:spcBef>
                <a:spcPct val="0"/>
              </a:spcBef>
            </a:pPr>
            <a:endParaRPr lang="en-US" sz="1950" dirty="0">
              <a:solidFill>
                <a:srgbClr val="FFFFFF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9420583" y="1970654"/>
            <a:ext cx="3365004" cy="1369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Cost-Effectiveness Metrics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Cost per Unit of Service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Cost-Benefit Analysis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Economies of Scale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121463" y="5827626"/>
            <a:ext cx="6618095" cy="1712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Service Delivery Metrics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Response Times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Service Levels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Customer Satisfaction</a:t>
            </a:r>
          </a:p>
          <a:p>
            <a:pPr algn="l">
              <a:lnSpc>
                <a:spcPts val="2729"/>
              </a:lnSpc>
              <a:spcBef>
                <a:spcPct val="0"/>
              </a:spcBef>
            </a:pPr>
            <a:endParaRPr lang="en-US" sz="1950" dirty="0">
              <a:solidFill>
                <a:srgbClr val="FFFFFF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2121463" y="8142149"/>
            <a:ext cx="6618095" cy="1369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Resource Utilization Metrics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Staffing Levels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Equipment and Infrastructure</a:t>
            </a:r>
          </a:p>
          <a:p>
            <a:pPr marL="421005" lvl="1" indent="-210502" algn="l">
              <a:lnSpc>
                <a:spcPts val="2729"/>
              </a:lnSpc>
              <a:spcBef>
                <a:spcPct val="0"/>
              </a:spcBef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Operating Costs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409725" y="8306595"/>
            <a:ext cx="3523586" cy="1712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Benchmarking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Comparison to Other Jurisdictions</a:t>
            </a:r>
          </a:p>
          <a:p>
            <a:pPr marL="421005" lvl="1" indent="-210502" algn="l">
              <a:lnSpc>
                <a:spcPts val="2729"/>
              </a:lnSpc>
              <a:buFont typeface="Arial"/>
              <a:buChar char="•"/>
            </a:pPr>
            <a:r>
              <a:rPr lang="en-US" sz="1950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Industry Standards</a:t>
            </a:r>
          </a:p>
          <a:p>
            <a:pPr algn="l">
              <a:lnSpc>
                <a:spcPts val="2729"/>
              </a:lnSpc>
              <a:spcBef>
                <a:spcPct val="0"/>
              </a:spcBef>
            </a:pPr>
            <a:endParaRPr lang="en-US" sz="1950" dirty="0">
              <a:solidFill>
                <a:srgbClr val="FFFFFF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grpSp>
        <p:nvGrpSpPr>
          <p:cNvPr id="36" name="Group 36"/>
          <p:cNvGrpSpPr/>
          <p:nvPr/>
        </p:nvGrpSpPr>
        <p:grpSpPr>
          <a:xfrm>
            <a:off x="774621" y="4763330"/>
            <a:ext cx="508158" cy="543805"/>
            <a:chOff x="0" y="0"/>
            <a:chExt cx="812800" cy="869819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74621" y="2976189"/>
            <a:ext cx="508158" cy="543805"/>
            <a:chOff x="0" y="0"/>
            <a:chExt cx="812800" cy="86981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774621" y="5431745"/>
            <a:ext cx="508158" cy="543805"/>
            <a:chOff x="0" y="0"/>
            <a:chExt cx="812800" cy="86981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86087" y="3643819"/>
            <a:ext cx="508158" cy="543805"/>
            <a:chOff x="0" y="0"/>
            <a:chExt cx="812800" cy="869819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32468" y="4315457"/>
            <a:ext cx="992463" cy="992463"/>
            <a:chOff x="0" y="0"/>
            <a:chExt cx="812800" cy="8128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4621" y="2308559"/>
            <a:ext cx="508158" cy="543805"/>
            <a:chOff x="0" y="0"/>
            <a:chExt cx="812800" cy="869819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774621" y="6099375"/>
            <a:ext cx="508158" cy="543805"/>
            <a:chOff x="0" y="0"/>
            <a:chExt cx="812800" cy="869819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774621" y="6767006"/>
            <a:ext cx="508158" cy="543805"/>
            <a:chOff x="0" y="0"/>
            <a:chExt cx="812800" cy="86981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774621" y="7434636"/>
            <a:ext cx="508158" cy="543805"/>
            <a:chOff x="0" y="0"/>
            <a:chExt cx="812800" cy="869819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21490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94908" y="914400"/>
            <a:ext cx="13443802" cy="1882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Formalizing and Expanding Subject Agencies’ Review of Draft Reports</a:t>
            </a:r>
          </a:p>
        </p:txBody>
      </p:sp>
      <p:sp>
        <p:nvSpPr>
          <p:cNvPr id="3" name="Freeform 3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494908" y="3201081"/>
            <a:ext cx="13904546" cy="1641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0545" lvl="1" indent="-275272" algn="l">
              <a:lnSpc>
                <a:spcPts val="4462"/>
              </a:lnSpc>
              <a:buFont typeface="Arial"/>
              <a:buChar char="•"/>
            </a:pPr>
            <a:r>
              <a:rPr lang="en-US" sz="25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Providing full draft report with recommendations</a:t>
            </a:r>
          </a:p>
          <a:p>
            <a:pPr marL="550545" lvl="1" indent="-275272" algn="l">
              <a:lnSpc>
                <a:spcPts val="4462"/>
              </a:lnSpc>
              <a:buFont typeface="Arial"/>
              <a:buChar char="•"/>
            </a:pPr>
            <a:r>
              <a:rPr lang="en-US" sz="25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Providing 60-day review and comment period ahead of draft presentation</a:t>
            </a:r>
          </a:p>
          <a:p>
            <a:pPr marL="550545" lvl="1" indent="-275272" algn="l">
              <a:lnSpc>
                <a:spcPts val="4462"/>
              </a:lnSpc>
              <a:buFont typeface="Arial"/>
              <a:buChar char="•"/>
            </a:pPr>
            <a:r>
              <a:rPr lang="en-US" sz="25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Comments received will accompany draft 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93388" y="5246780"/>
            <a:ext cx="11701223" cy="3327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62"/>
              </a:lnSpc>
            </a:pPr>
            <a:r>
              <a:rPr lang="en-US" sz="2550">
                <a:solidFill>
                  <a:srgbClr val="E96841"/>
                </a:solidFill>
                <a:latin typeface="Gotham"/>
                <a:ea typeface="Gotham"/>
                <a:cs typeface="Gotham"/>
                <a:sym typeface="Gotham"/>
              </a:rPr>
              <a:t>e. The Executive officer shall allow all subject agencies an opportunity</a:t>
            </a:r>
          </a:p>
          <a:p>
            <a:pPr algn="l">
              <a:lnSpc>
                <a:spcPts val="4462"/>
              </a:lnSpc>
            </a:pPr>
            <a:r>
              <a:rPr lang="en-US" sz="2550">
                <a:solidFill>
                  <a:srgbClr val="E96841"/>
                </a:solidFill>
                <a:latin typeface="Gotham"/>
                <a:ea typeface="Gotham"/>
                <a:cs typeface="Gotham"/>
                <a:sym typeface="Gotham"/>
              </a:rPr>
              <a:t>    to review a complete draft report on the municipal service review</a:t>
            </a:r>
          </a:p>
          <a:p>
            <a:pPr algn="l">
              <a:lnSpc>
                <a:spcPts val="4462"/>
              </a:lnSpc>
            </a:pPr>
            <a:r>
              <a:rPr lang="en-US" sz="2550">
                <a:solidFill>
                  <a:srgbClr val="E96841"/>
                </a:solidFill>
                <a:latin typeface="Gotham"/>
                <a:ea typeface="Gotham"/>
                <a:cs typeface="Gotham"/>
                <a:sym typeface="Gotham"/>
              </a:rPr>
              <a:t>    with recommendations as part of the preparation process and before</a:t>
            </a:r>
          </a:p>
          <a:p>
            <a:pPr algn="l">
              <a:lnSpc>
                <a:spcPts val="4462"/>
              </a:lnSpc>
            </a:pPr>
            <a:r>
              <a:rPr lang="en-US" sz="2550">
                <a:solidFill>
                  <a:srgbClr val="E96841"/>
                </a:solidFill>
                <a:latin typeface="Gotham"/>
                <a:ea typeface="Gotham"/>
                <a:cs typeface="Gotham"/>
                <a:sym typeface="Gotham"/>
              </a:rPr>
              <a:t>    making the draft publicly available. This review period shall extend to</a:t>
            </a:r>
          </a:p>
          <a:p>
            <a:pPr algn="l">
              <a:lnSpc>
                <a:spcPts val="4462"/>
              </a:lnSpc>
            </a:pPr>
            <a:r>
              <a:rPr lang="en-US" sz="2550">
                <a:solidFill>
                  <a:srgbClr val="E96841"/>
                </a:solidFill>
                <a:latin typeface="Gotham"/>
                <a:ea typeface="Gotham"/>
                <a:cs typeface="Gotham"/>
                <a:sym typeface="Gotham"/>
              </a:rPr>
              <a:t>    no more than 60 days. Any written comments received from the</a:t>
            </a:r>
          </a:p>
          <a:p>
            <a:pPr algn="l">
              <a:lnSpc>
                <a:spcPts val="4462"/>
              </a:lnSpc>
            </a:pPr>
            <a:r>
              <a:rPr lang="en-US" sz="2550">
                <a:solidFill>
                  <a:srgbClr val="E96841"/>
                </a:solidFill>
                <a:latin typeface="Gotham"/>
                <a:ea typeface="Gotham"/>
                <a:cs typeface="Gotham"/>
                <a:sym typeface="Gotham"/>
              </a:rPr>
              <a:t>    subject agencies shall accompany the publication of the draft report.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74621" y="4311450"/>
            <a:ext cx="508158" cy="543805"/>
            <a:chOff x="0" y="0"/>
            <a:chExt cx="812800" cy="8698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74621" y="2976189"/>
            <a:ext cx="508158" cy="543805"/>
            <a:chOff x="0" y="0"/>
            <a:chExt cx="812800" cy="8698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4621" y="5431745"/>
            <a:ext cx="508158" cy="543805"/>
            <a:chOff x="0" y="0"/>
            <a:chExt cx="812800" cy="86981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86087" y="3643819"/>
            <a:ext cx="508158" cy="543805"/>
            <a:chOff x="0" y="0"/>
            <a:chExt cx="812800" cy="86981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32468" y="4978200"/>
            <a:ext cx="992463" cy="992463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74621" y="2308559"/>
            <a:ext cx="508158" cy="543805"/>
            <a:chOff x="0" y="0"/>
            <a:chExt cx="812800" cy="86981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74621" y="6099375"/>
            <a:ext cx="508158" cy="543805"/>
            <a:chOff x="0" y="0"/>
            <a:chExt cx="812800" cy="86981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74621" y="6767006"/>
            <a:ext cx="508158" cy="543805"/>
            <a:chOff x="0" y="0"/>
            <a:chExt cx="812800" cy="86981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74621" y="7434636"/>
            <a:ext cx="508158" cy="543805"/>
            <a:chOff x="0" y="0"/>
            <a:chExt cx="812800" cy="86981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2101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94908" y="914400"/>
            <a:ext cx="13443802" cy="1882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Formalizing Public Hearing for Draft Reports</a:t>
            </a:r>
          </a:p>
        </p:txBody>
      </p:sp>
      <p:sp>
        <p:nvSpPr>
          <p:cNvPr id="3" name="Freeform 3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2894148" y="4252760"/>
            <a:ext cx="12499703" cy="3109893"/>
            <a:chOff x="0" y="0"/>
            <a:chExt cx="16666271" cy="4146524"/>
          </a:xfrm>
        </p:grpSpPr>
        <p:sp>
          <p:nvSpPr>
            <p:cNvPr id="5" name="TextBox 5"/>
            <p:cNvSpPr txBox="1"/>
            <p:nvPr/>
          </p:nvSpPr>
          <p:spPr>
            <a:xfrm>
              <a:off x="1064640" y="504164"/>
              <a:ext cx="15601631" cy="36423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62"/>
                </a:lnSpc>
              </a:pPr>
              <a:r>
                <a:rPr lang="en-US" sz="2550">
                  <a:solidFill>
                    <a:srgbClr val="E96841"/>
                  </a:solidFill>
                  <a:latin typeface="Gotham"/>
                  <a:ea typeface="Gotham"/>
                  <a:cs typeface="Gotham"/>
                  <a:sym typeface="Gotham"/>
                </a:rPr>
                <a:t>e. The Commission will receive all draft reports on the municipal service</a:t>
              </a:r>
            </a:p>
            <a:p>
              <a:pPr algn="l">
                <a:lnSpc>
                  <a:spcPts val="4462"/>
                </a:lnSpc>
              </a:pPr>
              <a:r>
                <a:rPr lang="en-US" sz="2550">
                  <a:solidFill>
                    <a:srgbClr val="E96841"/>
                  </a:solidFill>
                  <a:latin typeface="Gotham"/>
                  <a:ea typeface="Gotham"/>
                  <a:cs typeface="Gotham"/>
                  <a:sym typeface="Gotham"/>
                </a:rPr>
                <a:t>    reviews as part of voluntarily noticed public hearings. The</a:t>
              </a:r>
            </a:p>
            <a:p>
              <a:pPr algn="l">
                <a:lnSpc>
                  <a:spcPts val="4462"/>
                </a:lnSpc>
              </a:pPr>
              <a:r>
                <a:rPr lang="en-US" sz="2550">
                  <a:solidFill>
                    <a:srgbClr val="E96841"/>
                  </a:solidFill>
                  <a:latin typeface="Gotham"/>
                  <a:ea typeface="Gotham"/>
                  <a:cs typeface="Gotham"/>
                  <a:sym typeface="Gotham"/>
                </a:rPr>
                <a:t>    Commission will review the draft reports for purposes of advising</a:t>
              </a:r>
            </a:p>
            <a:p>
              <a:pPr algn="l">
                <a:lnSpc>
                  <a:spcPts val="4462"/>
                </a:lnSpc>
              </a:pPr>
              <a:r>
                <a:rPr lang="en-US" sz="2550">
                  <a:solidFill>
                    <a:srgbClr val="E96841"/>
                  </a:solidFill>
                  <a:latin typeface="Gotham"/>
                  <a:ea typeface="Gotham"/>
                  <a:cs typeface="Gotham"/>
                  <a:sym typeface="Gotham"/>
                </a:rPr>
                <a:t>    staff on any areas meriting additional analyses before or in step with</a:t>
              </a:r>
            </a:p>
            <a:p>
              <a:pPr algn="l">
                <a:lnSpc>
                  <a:spcPts val="4462"/>
                </a:lnSpc>
              </a:pPr>
              <a:r>
                <a:rPr lang="en-US" sz="2550">
                  <a:solidFill>
                    <a:srgbClr val="E96841"/>
                  </a:solidFill>
                  <a:latin typeface="Gotham"/>
                  <a:ea typeface="Gotham"/>
                  <a:cs typeface="Gotham"/>
                  <a:sym typeface="Gotham"/>
                </a:rPr>
                <a:t>    proceeding with the public review periods.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33350"/>
              <a:ext cx="15601631" cy="6451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62"/>
                </a:lnSpc>
              </a:pPr>
              <a:r>
                <a:rPr lang="en-US" sz="2550">
                  <a:solidFill>
                    <a:srgbClr val="000000"/>
                  </a:solidFill>
                  <a:latin typeface="Gotham"/>
                  <a:ea typeface="Gotham"/>
                  <a:cs typeface="Gotham"/>
                  <a:sym typeface="Gotham"/>
                </a:rPr>
                <a:t>6. Commission Action: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74621" y="4311450"/>
            <a:ext cx="508158" cy="543805"/>
            <a:chOff x="0" y="0"/>
            <a:chExt cx="812800" cy="86981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74621" y="2976189"/>
            <a:ext cx="508158" cy="543805"/>
            <a:chOff x="0" y="0"/>
            <a:chExt cx="812800" cy="86981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74621" y="4979080"/>
            <a:ext cx="508158" cy="543805"/>
            <a:chOff x="0" y="0"/>
            <a:chExt cx="812800" cy="86981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86087" y="3643819"/>
            <a:ext cx="508158" cy="543805"/>
            <a:chOff x="0" y="0"/>
            <a:chExt cx="812800" cy="8698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74621" y="2308559"/>
            <a:ext cx="508158" cy="543805"/>
            <a:chOff x="0" y="0"/>
            <a:chExt cx="812800" cy="86981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74621" y="6099375"/>
            <a:ext cx="508158" cy="543805"/>
            <a:chOff x="0" y="0"/>
            <a:chExt cx="812800" cy="86981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43934" y="5650717"/>
            <a:ext cx="992463" cy="99246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74621" y="6767006"/>
            <a:ext cx="508158" cy="543805"/>
            <a:chOff x="0" y="0"/>
            <a:chExt cx="812800" cy="86981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74621" y="7434636"/>
            <a:ext cx="508158" cy="543805"/>
            <a:chOff x="0" y="0"/>
            <a:chExt cx="812800" cy="86981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63093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94908" y="914400"/>
            <a:ext cx="13443802" cy="929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Commission Review of L-106</a:t>
            </a:r>
          </a:p>
        </p:txBody>
      </p:sp>
      <p:sp>
        <p:nvSpPr>
          <p:cNvPr id="3" name="Freeform 3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494908" y="2250641"/>
            <a:ext cx="13904546" cy="3327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0545" lvl="1" indent="-275272" algn="l">
              <a:lnSpc>
                <a:spcPts val="4462"/>
              </a:lnSpc>
              <a:buFont typeface="Arial"/>
              <a:buChar char="•"/>
            </a:pPr>
            <a:r>
              <a:rPr lang="en-US" sz="25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Discussion</a:t>
            </a:r>
          </a:p>
          <a:p>
            <a:pPr marL="550545" lvl="1" indent="-275272" algn="l">
              <a:lnSpc>
                <a:spcPts val="4462"/>
              </a:lnSpc>
              <a:buFont typeface="Arial"/>
              <a:buChar char="•"/>
            </a:pPr>
            <a:r>
              <a:rPr lang="en-US" sz="25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Consider the alternative actions</a:t>
            </a:r>
          </a:p>
          <a:p>
            <a:pPr marL="550545" lvl="1" indent="-275272" algn="l">
              <a:lnSpc>
                <a:spcPts val="4462"/>
              </a:lnSpc>
              <a:buFont typeface="Arial"/>
              <a:buChar char="•"/>
            </a:pPr>
            <a:r>
              <a:rPr lang="en-US" sz="25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Staff Recommendation:</a:t>
            </a:r>
          </a:p>
          <a:p>
            <a:pPr marL="1101090" lvl="2" indent="-367030" algn="l">
              <a:lnSpc>
                <a:spcPts val="4462"/>
              </a:lnSpc>
              <a:buFont typeface="Arial"/>
              <a:buChar char="⚬"/>
            </a:pPr>
            <a:r>
              <a:rPr lang="en-US" sz="2550">
                <a:solidFill>
                  <a:srgbClr val="3A7FC1"/>
                </a:solidFill>
                <a:latin typeface="Gotham"/>
                <a:ea typeface="Gotham"/>
                <a:cs typeface="Gotham"/>
                <a:sym typeface="Gotham"/>
              </a:rPr>
              <a:t>Approve the proposed amendments to L‐106 as shown in track‐change format as Attachment Two with any desired changes as well as set an immediate effective date.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74621" y="4311450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2976189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4979080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86087" y="3643819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74621" y="2308559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74621" y="5646711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74621" y="6767006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43934" y="6313461"/>
            <a:ext cx="992463" cy="992463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74621" y="7434636"/>
            <a:ext cx="508158" cy="543805"/>
            <a:chOff x="0" y="0"/>
            <a:chExt cx="812800" cy="86981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35104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" r="-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836" b="-183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EFE">
                <a:alpha val="7686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816593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9509588" y="-2801252"/>
            <a:ext cx="10994424" cy="1099442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73132" y="4114076"/>
            <a:ext cx="12198237" cy="2291464"/>
            <a:chOff x="0" y="0"/>
            <a:chExt cx="3212705" cy="60351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212704" cy="603513"/>
            </a:xfrm>
            <a:custGeom>
              <a:avLst/>
              <a:gdLst/>
              <a:ahLst/>
              <a:cxnLst/>
              <a:rect l="l" t="t" r="r" b="b"/>
              <a:pathLst>
                <a:path w="3212704" h="603513">
                  <a:moveTo>
                    <a:pt x="0" y="0"/>
                  </a:moveTo>
                  <a:lnTo>
                    <a:pt x="3212704" y="0"/>
                  </a:lnTo>
                  <a:lnTo>
                    <a:pt x="3212704" y="603513"/>
                  </a:lnTo>
                  <a:lnTo>
                    <a:pt x="0" y="603513"/>
                  </a:lnTo>
                  <a:close/>
                </a:path>
              </a:pathLst>
            </a:custGeom>
            <a:solidFill>
              <a:srgbClr val="FFFEFE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3212705" cy="632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590345" y="6228578"/>
            <a:ext cx="6059445" cy="605944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4926210" y="7813090"/>
            <a:ext cx="2000810" cy="4114800"/>
          </a:xfrm>
          <a:custGeom>
            <a:avLst/>
            <a:gdLst/>
            <a:ahLst/>
            <a:cxnLst/>
            <a:rect l="l" t="t" r="r" b="b"/>
            <a:pathLst>
              <a:path w="2000810" h="4114800">
                <a:moveTo>
                  <a:pt x="0" y="0"/>
                </a:moveTo>
                <a:lnTo>
                  <a:pt x="2000810" y="0"/>
                </a:lnTo>
                <a:lnTo>
                  <a:pt x="20008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20488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7914877" y="6806522"/>
            <a:ext cx="2458247" cy="2451778"/>
          </a:xfrm>
          <a:custGeom>
            <a:avLst/>
            <a:gdLst/>
            <a:ahLst/>
            <a:cxnLst/>
            <a:rect l="l" t="t" r="r" b="b"/>
            <a:pathLst>
              <a:path w="2458247" h="2451778">
                <a:moveTo>
                  <a:pt x="0" y="0"/>
                </a:moveTo>
                <a:lnTo>
                  <a:pt x="2458246" y="0"/>
                </a:lnTo>
                <a:lnTo>
                  <a:pt x="2458246" y="2451778"/>
                </a:lnTo>
                <a:lnTo>
                  <a:pt x="0" y="24517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0" y="5507053"/>
            <a:ext cx="18288000" cy="2557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Proposed Amendments to Legislative </a:t>
            </a:r>
          </a:p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Policy L-106 (Conducting Municipal Service Reviews)</a:t>
            </a:r>
          </a:p>
          <a:p>
            <a:pPr algn="ctr">
              <a:lnSpc>
                <a:spcPts val="4342"/>
              </a:lnSpc>
            </a:pPr>
            <a:endParaRPr lang="en-US" sz="3101" spc="173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ctr">
              <a:lnSpc>
                <a:spcPts val="7702"/>
              </a:lnSpc>
              <a:spcBef>
                <a:spcPct val="0"/>
              </a:spcBef>
            </a:pPr>
            <a:endParaRPr lang="en-US" sz="3101" spc="173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480645" y="3923576"/>
            <a:ext cx="13326710" cy="170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0"/>
              </a:lnSpc>
              <a:spcBef>
                <a:spcPct val="0"/>
              </a:spcBef>
            </a:pPr>
            <a:r>
              <a:rPr lang="en-US" sz="10007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SAN DIEGO LAFCO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068500" y="9309860"/>
            <a:ext cx="615100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112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11/4/2024</a:t>
            </a:r>
          </a:p>
        </p:txBody>
      </p:sp>
    </p:spTree>
    <p:extLst>
      <p:ext uri="{BB962C8B-B14F-4D97-AF65-F5344CB8AC3E}">
        <p14:creationId xmlns:p14="http://schemas.microsoft.com/office/powerpoint/2010/main" val="3590044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" r="-4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EFE">
                <a:alpha val="7686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4816593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9509588" y="-2801252"/>
            <a:ext cx="10994424" cy="1099442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373132" y="4114076"/>
            <a:ext cx="12198237" cy="2291464"/>
            <a:chOff x="0" y="0"/>
            <a:chExt cx="3212705" cy="60351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12704" cy="603513"/>
            </a:xfrm>
            <a:custGeom>
              <a:avLst/>
              <a:gdLst/>
              <a:ahLst/>
              <a:cxnLst/>
              <a:rect l="l" t="t" r="r" b="b"/>
              <a:pathLst>
                <a:path w="3212704" h="603513">
                  <a:moveTo>
                    <a:pt x="0" y="0"/>
                  </a:moveTo>
                  <a:lnTo>
                    <a:pt x="3212704" y="0"/>
                  </a:lnTo>
                  <a:lnTo>
                    <a:pt x="3212704" y="603513"/>
                  </a:lnTo>
                  <a:lnTo>
                    <a:pt x="0" y="603513"/>
                  </a:lnTo>
                  <a:close/>
                </a:path>
              </a:pathLst>
            </a:custGeom>
            <a:solidFill>
              <a:srgbClr val="FFFEFE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212705" cy="632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590345" y="6228578"/>
            <a:ext cx="6059445" cy="6059445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4926210" y="7813090"/>
            <a:ext cx="2000810" cy="4114800"/>
          </a:xfrm>
          <a:custGeom>
            <a:avLst/>
            <a:gdLst/>
            <a:ahLst/>
            <a:cxnLst/>
            <a:rect l="l" t="t" r="r" b="b"/>
            <a:pathLst>
              <a:path w="2000810" h="4114800">
                <a:moveTo>
                  <a:pt x="0" y="0"/>
                </a:moveTo>
                <a:lnTo>
                  <a:pt x="2000810" y="0"/>
                </a:lnTo>
                <a:lnTo>
                  <a:pt x="20008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0488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7914877" y="6806522"/>
            <a:ext cx="2458247" cy="2451778"/>
          </a:xfrm>
          <a:custGeom>
            <a:avLst/>
            <a:gdLst/>
            <a:ahLst/>
            <a:cxnLst/>
            <a:rect l="l" t="t" r="r" b="b"/>
            <a:pathLst>
              <a:path w="2458247" h="2451778">
                <a:moveTo>
                  <a:pt x="0" y="0"/>
                </a:moveTo>
                <a:lnTo>
                  <a:pt x="2458246" y="0"/>
                </a:lnTo>
                <a:lnTo>
                  <a:pt x="2458246" y="2451778"/>
                </a:lnTo>
                <a:lnTo>
                  <a:pt x="0" y="24517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0" y="5507053"/>
            <a:ext cx="18288000" cy="2014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Update: Municipal Service Review </a:t>
            </a:r>
          </a:p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for Healthcare Districts</a:t>
            </a:r>
          </a:p>
          <a:p>
            <a:pPr algn="ctr">
              <a:lnSpc>
                <a:spcPts val="7702"/>
              </a:lnSpc>
              <a:spcBef>
                <a:spcPct val="0"/>
              </a:spcBef>
            </a:pPr>
            <a:endParaRPr lang="en-US" sz="3101" spc="173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480645" y="3923576"/>
            <a:ext cx="13326710" cy="170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0"/>
              </a:lnSpc>
              <a:spcBef>
                <a:spcPct val="0"/>
              </a:spcBef>
            </a:pPr>
            <a:r>
              <a:rPr lang="en-US" sz="10007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SAN DIEGO LAFCO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68500" y="9309860"/>
            <a:ext cx="615100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112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11/4/2024</a:t>
            </a:r>
          </a:p>
        </p:txBody>
      </p:sp>
    </p:spTree>
    <p:extLst>
      <p:ext uri="{BB962C8B-B14F-4D97-AF65-F5344CB8AC3E}">
        <p14:creationId xmlns:p14="http://schemas.microsoft.com/office/powerpoint/2010/main" val="41612817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2468" y="3309257"/>
            <a:ext cx="992463" cy="992463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4621" y="5784958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4444981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6453372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4621" y="5114105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494908" y="885825"/>
            <a:ext cx="6989101" cy="1269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59"/>
              </a:lnSpc>
            </a:pPr>
            <a:r>
              <a:rPr lang="en-US" sz="7399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Background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94908" y="2345443"/>
            <a:ext cx="11991884" cy="707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Provided LAFCO Commission with last update in May 2024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Highlights at that time:</a:t>
            </a:r>
          </a:p>
          <a:p>
            <a:pPr marL="1274094" lvl="2" indent="-424698" algn="l">
              <a:lnSpc>
                <a:spcPts val="5163"/>
              </a:lnSpc>
              <a:buFont typeface="Arial"/>
              <a:buChar char="⚬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Embarking on Municipal Service Review for the (4) Healthcare Districts in San Diego County. </a:t>
            </a:r>
          </a:p>
          <a:p>
            <a:pPr marL="1274094" lvl="2" indent="-424698" algn="l">
              <a:lnSpc>
                <a:spcPts val="5163"/>
              </a:lnSpc>
              <a:buFont typeface="Arial"/>
              <a:buChar char="⚬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Commission designating the project 1 of 2 ”high priority” projects in the current workplan</a:t>
            </a:r>
          </a:p>
          <a:p>
            <a:pPr marL="1274094" lvl="2" indent="-424698" algn="l">
              <a:lnSpc>
                <a:spcPts val="5163"/>
              </a:lnSpc>
              <a:buFont typeface="Arial"/>
              <a:buChar char="⚬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Conducted extensive preliminary outreach from stakeholders</a:t>
            </a:r>
          </a:p>
          <a:p>
            <a:pPr marL="1274094" lvl="2" indent="-424698" algn="l">
              <a:lnSpc>
                <a:spcPts val="5163"/>
              </a:lnSpc>
              <a:buFont typeface="Arial"/>
              <a:buChar char="⚬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Met with all (4) CEO’s individually and once collectively </a:t>
            </a:r>
          </a:p>
          <a:p>
            <a:pPr marL="1274094" lvl="2" indent="-424698" algn="l">
              <a:lnSpc>
                <a:spcPts val="5163"/>
              </a:lnSpc>
              <a:buFont typeface="Arial"/>
              <a:buChar char="⚬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Attended Board Meetings at all (4) districts to introduce MSR</a:t>
            </a:r>
          </a:p>
        </p:txBody>
      </p:sp>
      <p:sp>
        <p:nvSpPr>
          <p:cNvPr id="19" name="Freeform 19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774621" y="2622192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74621" y="7121003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7011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94908" y="885825"/>
            <a:ext cx="6989101" cy="1269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59"/>
              </a:lnSpc>
            </a:pPr>
            <a:r>
              <a:rPr lang="en-US" sz="7399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Progress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94908" y="2345443"/>
            <a:ext cx="11991884" cy="5127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Project details have materialized since last update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Developed New Scope of Work</a:t>
            </a:r>
          </a:p>
          <a:p>
            <a:pPr marL="1274094" lvl="2" indent="-424698" algn="l">
              <a:lnSpc>
                <a:spcPts val="5163"/>
              </a:lnSpc>
              <a:buFont typeface="Arial"/>
              <a:buChar char="⚬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Phase 1 – Macro </a:t>
            </a:r>
          </a:p>
          <a:p>
            <a:pPr marL="1274094" lvl="2" indent="-424698" algn="l">
              <a:lnSpc>
                <a:spcPts val="5163"/>
              </a:lnSpc>
              <a:buFont typeface="Arial"/>
              <a:buChar char="⚬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Phase 2 – Micro 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Executed contract for nationwide healthcare consulting firm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Consultant met with each district independently 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Consultant working on their analysis </a:t>
            </a:r>
          </a:p>
          <a:p>
            <a:pPr algn="l">
              <a:lnSpc>
                <a:spcPts val="5163"/>
              </a:lnSpc>
            </a:pPr>
            <a:endParaRPr lang="en-US" sz="295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532468" y="3987726"/>
            <a:ext cx="992463" cy="99246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5784958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3310004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4621" y="6453372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74621" y="5114105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74621" y="2622192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74621" y="7121003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84827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94908" y="885825"/>
            <a:ext cx="7589631" cy="1269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59"/>
              </a:lnSpc>
            </a:pPr>
            <a:r>
              <a:rPr lang="en-US" sz="7399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Early Highlights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94908" y="2345443"/>
            <a:ext cx="11991884" cy="5775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Boundaries and Sphere of Influence Updates 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Financial status and solvency of each district 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Governance structure and future models 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Access to care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Hospital wall (wait) times 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Short and long-term outlooks 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Common theme is all (4) districts embraced a third-party review</a:t>
            </a:r>
          </a:p>
          <a:p>
            <a:pPr algn="l">
              <a:lnSpc>
                <a:spcPts val="5163"/>
              </a:lnSpc>
            </a:pPr>
            <a:endParaRPr lang="en-US" sz="295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532468" y="4668669"/>
            <a:ext cx="992463" cy="99246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5784958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3310004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4621" y="6453372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74621" y="3989337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74621" y="2622192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74621" y="7121003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57255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94908" y="885825"/>
            <a:ext cx="6989101" cy="1269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59"/>
              </a:lnSpc>
            </a:pPr>
            <a:r>
              <a:rPr lang="en-US" sz="7399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Next Steps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94908" y="2311176"/>
            <a:ext cx="11991884" cy="5775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Scheduling healthcare consultant to come to San Diego for site-visits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Anticipate the Consultant to provide us their report by end of year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Continue engagement and update each District’s Board of Directors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Early 2025 develop Draft MSR report 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Commission Decision Spring 2025</a:t>
            </a:r>
          </a:p>
          <a:p>
            <a:pPr algn="l">
              <a:lnSpc>
                <a:spcPts val="5163"/>
              </a:lnSpc>
            </a:pPr>
            <a:endParaRPr lang="en-US" sz="295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532468" y="5330841"/>
            <a:ext cx="992463" cy="99246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4660089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3310004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4621" y="6453372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74621" y="3989337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74621" y="2622192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74621" y="7121003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965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94908" y="885825"/>
            <a:ext cx="6989101" cy="1269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59"/>
              </a:lnSpc>
            </a:pPr>
            <a:r>
              <a:rPr lang="en-US" sz="7399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Conclusion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94908" y="2345443"/>
            <a:ext cx="11991884" cy="2537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Questions?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Comments?</a:t>
            </a:r>
          </a:p>
          <a:p>
            <a:pPr marL="637047" lvl="1" indent="-318523" algn="l">
              <a:lnSpc>
                <a:spcPts val="5163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Feedback?</a:t>
            </a:r>
          </a:p>
          <a:p>
            <a:pPr algn="l">
              <a:lnSpc>
                <a:spcPts val="5163"/>
              </a:lnSpc>
            </a:pPr>
            <a:endParaRPr lang="en-US" sz="295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532468" y="6004715"/>
            <a:ext cx="992463" cy="99246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6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4660089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3310004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4621" y="5346769"/>
            <a:ext cx="508158" cy="543805"/>
            <a:chOff x="0" y="0"/>
            <a:chExt cx="812800" cy="8698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74621" y="3989337"/>
            <a:ext cx="508158" cy="543805"/>
            <a:chOff x="0" y="0"/>
            <a:chExt cx="812800" cy="8698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74621" y="2622192"/>
            <a:ext cx="508158" cy="543805"/>
            <a:chOff x="0" y="0"/>
            <a:chExt cx="812800" cy="8698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74621" y="7121003"/>
            <a:ext cx="508158" cy="543805"/>
            <a:chOff x="0" y="0"/>
            <a:chExt cx="812800" cy="8698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9265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" r="-4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EFE">
                <a:alpha val="7686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4816593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9509588" y="-2801252"/>
            <a:ext cx="10994424" cy="1099442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373132" y="4114076"/>
            <a:ext cx="12198237" cy="2291464"/>
            <a:chOff x="0" y="0"/>
            <a:chExt cx="3212705" cy="60351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12704" cy="603513"/>
            </a:xfrm>
            <a:custGeom>
              <a:avLst/>
              <a:gdLst/>
              <a:ahLst/>
              <a:cxnLst/>
              <a:rect l="l" t="t" r="r" b="b"/>
              <a:pathLst>
                <a:path w="3212704" h="603513">
                  <a:moveTo>
                    <a:pt x="0" y="0"/>
                  </a:moveTo>
                  <a:lnTo>
                    <a:pt x="3212704" y="0"/>
                  </a:lnTo>
                  <a:lnTo>
                    <a:pt x="3212704" y="603513"/>
                  </a:lnTo>
                  <a:lnTo>
                    <a:pt x="0" y="603513"/>
                  </a:lnTo>
                  <a:close/>
                </a:path>
              </a:pathLst>
            </a:custGeom>
            <a:solidFill>
              <a:srgbClr val="FFFEFE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212705" cy="632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590345" y="6228578"/>
            <a:ext cx="6059445" cy="6059445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4926210" y="7813090"/>
            <a:ext cx="2000810" cy="4114800"/>
          </a:xfrm>
          <a:custGeom>
            <a:avLst/>
            <a:gdLst/>
            <a:ahLst/>
            <a:cxnLst/>
            <a:rect l="l" t="t" r="r" b="b"/>
            <a:pathLst>
              <a:path w="2000810" h="4114800">
                <a:moveTo>
                  <a:pt x="0" y="0"/>
                </a:moveTo>
                <a:lnTo>
                  <a:pt x="2000810" y="0"/>
                </a:lnTo>
                <a:lnTo>
                  <a:pt x="20008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0488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7914877" y="6806522"/>
            <a:ext cx="2458247" cy="2451778"/>
          </a:xfrm>
          <a:custGeom>
            <a:avLst/>
            <a:gdLst/>
            <a:ahLst/>
            <a:cxnLst/>
            <a:rect l="l" t="t" r="r" b="b"/>
            <a:pathLst>
              <a:path w="2458247" h="2451778">
                <a:moveTo>
                  <a:pt x="0" y="0"/>
                </a:moveTo>
                <a:lnTo>
                  <a:pt x="2458246" y="0"/>
                </a:lnTo>
                <a:lnTo>
                  <a:pt x="2458246" y="2451778"/>
                </a:lnTo>
                <a:lnTo>
                  <a:pt x="0" y="24517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0" y="5507053"/>
            <a:ext cx="18288000" cy="2014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Update: Municipal Service Review </a:t>
            </a:r>
          </a:p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for Healthcare Districts</a:t>
            </a:r>
          </a:p>
          <a:p>
            <a:pPr algn="ctr">
              <a:lnSpc>
                <a:spcPts val="7702"/>
              </a:lnSpc>
              <a:spcBef>
                <a:spcPct val="0"/>
              </a:spcBef>
            </a:pPr>
            <a:endParaRPr lang="en-US" sz="3101" spc="173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480645" y="3923576"/>
            <a:ext cx="13326710" cy="170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0"/>
              </a:lnSpc>
              <a:spcBef>
                <a:spcPct val="0"/>
              </a:spcBef>
            </a:pPr>
            <a:r>
              <a:rPr lang="en-US" sz="10007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SAN DIEGO LAFCO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68500" y="9309860"/>
            <a:ext cx="615100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112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11/4/2024</a:t>
            </a:r>
          </a:p>
        </p:txBody>
      </p:sp>
    </p:spTree>
    <p:extLst>
      <p:ext uri="{BB962C8B-B14F-4D97-AF65-F5344CB8AC3E}">
        <p14:creationId xmlns:p14="http://schemas.microsoft.com/office/powerpoint/2010/main" val="2156284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" r="-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836" b="-183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EFE">
                <a:alpha val="7686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816593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9509588" y="-2801252"/>
            <a:ext cx="10994424" cy="1099442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373132" y="4114076"/>
            <a:ext cx="12198237" cy="2291464"/>
            <a:chOff x="0" y="0"/>
            <a:chExt cx="3212705" cy="60351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12704" cy="603513"/>
            </a:xfrm>
            <a:custGeom>
              <a:avLst/>
              <a:gdLst/>
              <a:ahLst/>
              <a:cxnLst/>
              <a:rect l="l" t="t" r="r" b="b"/>
              <a:pathLst>
                <a:path w="3212704" h="603513">
                  <a:moveTo>
                    <a:pt x="0" y="0"/>
                  </a:moveTo>
                  <a:lnTo>
                    <a:pt x="3212704" y="0"/>
                  </a:lnTo>
                  <a:lnTo>
                    <a:pt x="3212704" y="603513"/>
                  </a:lnTo>
                  <a:lnTo>
                    <a:pt x="0" y="603513"/>
                  </a:lnTo>
                  <a:close/>
                </a:path>
              </a:pathLst>
            </a:custGeom>
            <a:solidFill>
              <a:srgbClr val="FFFEFE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212705" cy="632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590345" y="6228578"/>
            <a:ext cx="6059445" cy="6059445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4926210" y="7813090"/>
            <a:ext cx="2000810" cy="4114800"/>
          </a:xfrm>
          <a:custGeom>
            <a:avLst/>
            <a:gdLst/>
            <a:ahLst/>
            <a:cxnLst/>
            <a:rect l="l" t="t" r="r" b="b"/>
            <a:pathLst>
              <a:path w="2000810" h="4114800">
                <a:moveTo>
                  <a:pt x="0" y="0"/>
                </a:moveTo>
                <a:lnTo>
                  <a:pt x="2000810" y="0"/>
                </a:lnTo>
                <a:lnTo>
                  <a:pt x="20008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20488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7914877" y="6806522"/>
            <a:ext cx="2458247" cy="2451778"/>
          </a:xfrm>
          <a:custGeom>
            <a:avLst/>
            <a:gdLst/>
            <a:ahLst/>
            <a:cxnLst/>
            <a:rect l="l" t="t" r="r" b="b"/>
            <a:pathLst>
              <a:path w="2458247" h="2451778">
                <a:moveTo>
                  <a:pt x="0" y="0"/>
                </a:moveTo>
                <a:lnTo>
                  <a:pt x="2458246" y="0"/>
                </a:lnTo>
                <a:lnTo>
                  <a:pt x="2458246" y="2451778"/>
                </a:lnTo>
                <a:lnTo>
                  <a:pt x="0" y="24517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0" y="5507053"/>
            <a:ext cx="18288000" cy="2014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Update: Municipal Service Review </a:t>
            </a:r>
          </a:p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SANDAG</a:t>
            </a:r>
          </a:p>
          <a:p>
            <a:pPr algn="ctr">
              <a:lnSpc>
                <a:spcPts val="7702"/>
              </a:lnSpc>
              <a:spcBef>
                <a:spcPct val="0"/>
              </a:spcBef>
            </a:pPr>
            <a:endParaRPr lang="en-US" sz="3101" spc="173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480645" y="3923576"/>
            <a:ext cx="13326710" cy="170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0"/>
              </a:lnSpc>
              <a:spcBef>
                <a:spcPct val="0"/>
              </a:spcBef>
            </a:pPr>
            <a:r>
              <a:rPr lang="en-US" sz="10007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SAN DIEGO LAFCO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8500" y="9309860"/>
            <a:ext cx="615100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112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11/4/2024</a:t>
            </a:r>
          </a:p>
        </p:txBody>
      </p:sp>
    </p:spTree>
    <p:extLst>
      <p:ext uri="{BB962C8B-B14F-4D97-AF65-F5344CB8AC3E}">
        <p14:creationId xmlns:p14="http://schemas.microsoft.com/office/powerpoint/2010/main" val="85602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2468" y="3960588"/>
            <a:ext cx="992463" cy="992463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4621" y="6452980"/>
            <a:ext cx="508158" cy="543805"/>
            <a:chOff x="0" y="0"/>
            <a:chExt cx="812800" cy="8698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621" y="5076876"/>
            <a:ext cx="508158" cy="543805"/>
            <a:chOff x="0" y="0"/>
            <a:chExt cx="812800" cy="8698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621" y="5782127"/>
            <a:ext cx="508158" cy="543805"/>
            <a:chOff x="0" y="0"/>
            <a:chExt cx="812800" cy="869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774621" y="3290214"/>
            <a:ext cx="508158" cy="543805"/>
            <a:chOff x="0" y="0"/>
            <a:chExt cx="812800" cy="86981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5906742" y="7872119"/>
            <a:ext cx="2068524" cy="2065951"/>
          </a:xfrm>
          <a:custGeom>
            <a:avLst/>
            <a:gdLst/>
            <a:ahLst/>
            <a:cxnLst/>
            <a:rect l="l" t="t" r="r" b="b"/>
            <a:pathLst>
              <a:path w="2068524" h="2065951">
                <a:moveTo>
                  <a:pt x="0" y="0"/>
                </a:moveTo>
                <a:lnTo>
                  <a:pt x="2068524" y="0"/>
                </a:lnTo>
                <a:lnTo>
                  <a:pt x="2068524" y="2065952"/>
                </a:lnTo>
                <a:lnTo>
                  <a:pt x="0" y="20659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2494908" y="885825"/>
            <a:ext cx="6989101" cy="1269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59"/>
              </a:lnSpc>
            </a:pPr>
            <a:r>
              <a:rPr lang="en-US" sz="7399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Background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494908" y="2269243"/>
            <a:ext cx="11991884" cy="2157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7047" lvl="1" indent="-318523" algn="l">
              <a:lnSpc>
                <a:spcPts val="5901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SANDAG MSR was included in LAFCO FY 2025 work plan</a:t>
            </a:r>
          </a:p>
          <a:p>
            <a:pPr marL="637047" lvl="1" indent="-318523" algn="l">
              <a:lnSpc>
                <a:spcPts val="5901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LAFCO hired William Fulton Group to assist</a:t>
            </a:r>
          </a:p>
          <a:p>
            <a:pPr marL="637047" lvl="1" indent="-318523" algn="l">
              <a:lnSpc>
                <a:spcPts val="5901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Project is expected to take about a year</a:t>
            </a:r>
          </a:p>
        </p:txBody>
      </p:sp>
    </p:spTree>
    <p:extLst>
      <p:ext uri="{BB962C8B-B14F-4D97-AF65-F5344CB8AC3E}">
        <p14:creationId xmlns:p14="http://schemas.microsoft.com/office/powerpoint/2010/main" val="28546903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906742" y="7872119"/>
            <a:ext cx="2068524" cy="2065951"/>
          </a:xfrm>
          <a:custGeom>
            <a:avLst/>
            <a:gdLst/>
            <a:ahLst/>
            <a:cxnLst/>
            <a:rect l="l" t="t" r="r" b="b"/>
            <a:pathLst>
              <a:path w="2068524" h="2065951">
                <a:moveTo>
                  <a:pt x="0" y="0"/>
                </a:moveTo>
                <a:lnTo>
                  <a:pt x="2068524" y="0"/>
                </a:lnTo>
                <a:lnTo>
                  <a:pt x="2068524" y="2065952"/>
                </a:lnTo>
                <a:lnTo>
                  <a:pt x="0" y="20659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494908" y="885825"/>
            <a:ext cx="8377134" cy="1269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59"/>
              </a:lnSpc>
            </a:pPr>
            <a:r>
              <a:rPr lang="en-US" sz="7399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Essential Details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494908" y="2269243"/>
            <a:ext cx="11991884" cy="582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7047" lvl="1" indent="-318523" algn="l">
              <a:lnSpc>
                <a:spcPts val="5901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First-ever MSR of a Council of Governments</a:t>
            </a:r>
          </a:p>
          <a:p>
            <a:pPr marL="637047" lvl="1" indent="-318523" algn="l">
              <a:lnSpc>
                <a:spcPts val="5901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SANDAG performs roles under both state and federal law</a:t>
            </a:r>
          </a:p>
          <a:p>
            <a:pPr marL="637047" lvl="1" indent="-318523" algn="l">
              <a:lnSpc>
                <a:spcPts val="5901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MSR is focused on:</a:t>
            </a:r>
          </a:p>
          <a:p>
            <a:pPr marL="1274094" lvl="2" indent="-424698" algn="l">
              <a:lnSpc>
                <a:spcPts val="5901"/>
              </a:lnSpc>
              <a:buFont typeface="Arial"/>
              <a:buChar char="⚬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Transportation Planning</a:t>
            </a:r>
          </a:p>
          <a:p>
            <a:pPr marL="1274094" lvl="2" indent="-424698" algn="l">
              <a:lnSpc>
                <a:spcPts val="5901"/>
              </a:lnSpc>
              <a:buFont typeface="Arial"/>
              <a:buChar char="⚬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Housing</a:t>
            </a:r>
          </a:p>
          <a:p>
            <a:pPr marL="1274094" lvl="2" indent="-424698" algn="l">
              <a:lnSpc>
                <a:spcPts val="5901"/>
              </a:lnSpc>
              <a:buFont typeface="Arial"/>
              <a:buChar char="⚬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Climate Adaptation</a:t>
            </a:r>
          </a:p>
          <a:p>
            <a:pPr marL="637047" lvl="1" indent="-318523" algn="l">
              <a:lnSpc>
                <a:spcPts val="5901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Not focused on design &amp; construction</a:t>
            </a:r>
          </a:p>
          <a:p>
            <a:pPr algn="l">
              <a:lnSpc>
                <a:spcPts val="5163"/>
              </a:lnSpc>
            </a:pPr>
            <a:endParaRPr lang="en-US" sz="295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532468" y="4647268"/>
            <a:ext cx="992463" cy="99246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74621" y="6452980"/>
            <a:ext cx="508158" cy="543805"/>
            <a:chOff x="0" y="0"/>
            <a:chExt cx="812800" cy="8698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4621" y="3960588"/>
            <a:ext cx="508158" cy="543805"/>
            <a:chOff x="0" y="0"/>
            <a:chExt cx="812800" cy="86981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74621" y="5782127"/>
            <a:ext cx="508158" cy="543805"/>
            <a:chOff x="0" y="0"/>
            <a:chExt cx="812800" cy="86981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74621" y="3290214"/>
            <a:ext cx="508158" cy="543805"/>
            <a:chOff x="0" y="0"/>
            <a:chExt cx="812800" cy="86981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05456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94908" y="885825"/>
            <a:ext cx="6989101" cy="1269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59"/>
              </a:lnSpc>
            </a:pPr>
            <a:r>
              <a:rPr lang="en-US" sz="7399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Progress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94908" y="2269243"/>
            <a:ext cx="11991884" cy="4338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7047" lvl="1" indent="-318523" algn="l">
              <a:lnSpc>
                <a:spcPts val="5901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Team has done initial literature review and research but is still at the information-gathering stage</a:t>
            </a:r>
          </a:p>
          <a:p>
            <a:pPr marL="637047" lvl="1" indent="-318523" algn="l">
              <a:lnSpc>
                <a:spcPts val="5901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Several meetings with SANDAG so far</a:t>
            </a:r>
          </a:p>
          <a:p>
            <a:pPr marL="637047" lvl="1" indent="-318523" algn="l">
              <a:lnSpc>
                <a:spcPts val="5901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Some scope refinement still necessary</a:t>
            </a:r>
          </a:p>
          <a:p>
            <a:pPr marL="637047" lvl="1" indent="-318523" algn="l">
              <a:lnSpc>
                <a:spcPts val="5901"/>
              </a:lnSpc>
              <a:buFont typeface="Arial"/>
              <a:buChar char="•"/>
            </a:pPr>
            <a:r>
              <a:rPr lang="en-US" sz="2950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Draft should be completed by Summer</a:t>
            </a:r>
          </a:p>
          <a:p>
            <a:pPr algn="l">
              <a:lnSpc>
                <a:spcPts val="5163"/>
              </a:lnSpc>
            </a:pPr>
            <a:endParaRPr lang="en-US" sz="2950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6399455" y="171118"/>
            <a:ext cx="1719690" cy="1715165"/>
          </a:xfrm>
          <a:custGeom>
            <a:avLst/>
            <a:gdLst/>
            <a:ahLst/>
            <a:cxnLst/>
            <a:rect l="l" t="t" r="r" b="b"/>
            <a:pathLst>
              <a:path w="1719690" h="1715165">
                <a:moveTo>
                  <a:pt x="0" y="0"/>
                </a:moveTo>
                <a:lnTo>
                  <a:pt x="1719690" y="0"/>
                </a:lnTo>
                <a:lnTo>
                  <a:pt x="1719690" y="1715164"/>
                </a:lnTo>
                <a:lnTo>
                  <a:pt x="0" y="1715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906742" y="7872119"/>
            <a:ext cx="2068524" cy="2065951"/>
          </a:xfrm>
          <a:custGeom>
            <a:avLst/>
            <a:gdLst/>
            <a:ahLst/>
            <a:cxnLst/>
            <a:rect l="l" t="t" r="r" b="b"/>
            <a:pathLst>
              <a:path w="2068524" h="2065951">
                <a:moveTo>
                  <a:pt x="0" y="0"/>
                </a:moveTo>
                <a:lnTo>
                  <a:pt x="2068524" y="0"/>
                </a:lnTo>
                <a:lnTo>
                  <a:pt x="2068524" y="2065952"/>
                </a:lnTo>
                <a:lnTo>
                  <a:pt x="0" y="20659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532468" y="5316663"/>
            <a:ext cx="992463" cy="99246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FFFEFE"/>
                  </a:solidFill>
                  <a:latin typeface="Gotham"/>
                  <a:ea typeface="Gotham"/>
                  <a:cs typeface="Gotham"/>
                  <a:sym typeface="Gotham"/>
                </a:rPr>
                <a:t>4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74621" y="6452980"/>
            <a:ext cx="508158" cy="543805"/>
            <a:chOff x="0" y="0"/>
            <a:chExt cx="812800" cy="8698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5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4621" y="3960588"/>
            <a:ext cx="508158" cy="543805"/>
            <a:chOff x="0" y="0"/>
            <a:chExt cx="812800" cy="86981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2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74621" y="4649032"/>
            <a:ext cx="508158" cy="543805"/>
            <a:chOff x="0" y="0"/>
            <a:chExt cx="812800" cy="86981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3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74621" y="3290214"/>
            <a:ext cx="508158" cy="543805"/>
            <a:chOff x="0" y="0"/>
            <a:chExt cx="812800" cy="86981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69819"/>
            </a:xfrm>
            <a:custGeom>
              <a:avLst/>
              <a:gdLst/>
              <a:ahLst/>
              <a:cxnLst/>
              <a:rect l="l" t="t" r="r" b="b"/>
              <a:pathLst>
                <a:path w="812800" h="869819">
                  <a:moveTo>
                    <a:pt x="406400" y="0"/>
                  </a:moveTo>
                  <a:cubicBezTo>
                    <a:pt x="181951" y="0"/>
                    <a:pt x="0" y="194716"/>
                    <a:pt x="0" y="434909"/>
                  </a:cubicBezTo>
                  <a:cubicBezTo>
                    <a:pt x="0" y="675103"/>
                    <a:pt x="181951" y="869819"/>
                    <a:pt x="406400" y="869819"/>
                  </a:cubicBezTo>
                  <a:cubicBezTo>
                    <a:pt x="630849" y="869819"/>
                    <a:pt x="812800" y="675103"/>
                    <a:pt x="812800" y="434909"/>
                  </a:cubicBezTo>
                  <a:cubicBezTo>
                    <a:pt x="812800" y="1947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E"/>
            </a:solidFill>
            <a:ln w="95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52970"/>
              <a:ext cx="660400" cy="735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191919"/>
                  </a:solidFill>
                  <a:latin typeface="Gotham"/>
                  <a:ea typeface="Gotham"/>
                  <a:cs typeface="Gotham"/>
                  <a:sym typeface="Gotham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8226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" r="-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836" b="-183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EFE">
                <a:alpha val="7686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816593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9509588" y="-2801252"/>
            <a:ext cx="10994424" cy="1099442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373132" y="4114076"/>
            <a:ext cx="12198237" cy="2291464"/>
            <a:chOff x="0" y="0"/>
            <a:chExt cx="3212705" cy="60351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12704" cy="603513"/>
            </a:xfrm>
            <a:custGeom>
              <a:avLst/>
              <a:gdLst/>
              <a:ahLst/>
              <a:cxnLst/>
              <a:rect l="l" t="t" r="r" b="b"/>
              <a:pathLst>
                <a:path w="3212704" h="603513">
                  <a:moveTo>
                    <a:pt x="0" y="0"/>
                  </a:moveTo>
                  <a:lnTo>
                    <a:pt x="3212704" y="0"/>
                  </a:lnTo>
                  <a:lnTo>
                    <a:pt x="3212704" y="603513"/>
                  </a:lnTo>
                  <a:lnTo>
                    <a:pt x="0" y="603513"/>
                  </a:lnTo>
                  <a:close/>
                </a:path>
              </a:pathLst>
            </a:custGeom>
            <a:solidFill>
              <a:srgbClr val="FFFEFE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212705" cy="632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590345" y="6228578"/>
            <a:ext cx="6059445" cy="6059445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4926210" y="7813090"/>
            <a:ext cx="2000810" cy="4114800"/>
          </a:xfrm>
          <a:custGeom>
            <a:avLst/>
            <a:gdLst/>
            <a:ahLst/>
            <a:cxnLst/>
            <a:rect l="l" t="t" r="r" b="b"/>
            <a:pathLst>
              <a:path w="2000810" h="4114800">
                <a:moveTo>
                  <a:pt x="0" y="0"/>
                </a:moveTo>
                <a:lnTo>
                  <a:pt x="2000810" y="0"/>
                </a:lnTo>
                <a:lnTo>
                  <a:pt x="20008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20488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7914877" y="6806522"/>
            <a:ext cx="2458247" cy="2451778"/>
          </a:xfrm>
          <a:custGeom>
            <a:avLst/>
            <a:gdLst/>
            <a:ahLst/>
            <a:cxnLst/>
            <a:rect l="l" t="t" r="r" b="b"/>
            <a:pathLst>
              <a:path w="2458247" h="2451778">
                <a:moveTo>
                  <a:pt x="0" y="0"/>
                </a:moveTo>
                <a:lnTo>
                  <a:pt x="2458246" y="0"/>
                </a:lnTo>
                <a:lnTo>
                  <a:pt x="2458246" y="2451778"/>
                </a:lnTo>
                <a:lnTo>
                  <a:pt x="0" y="24517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0" y="5507053"/>
            <a:ext cx="18288000" cy="2014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Update: Municipal Service Review </a:t>
            </a:r>
          </a:p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SANDAG</a:t>
            </a:r>
          </a:p>
          <a:p>
            <a:pPr algn="ctr">
              <a:lnSpc>
                <a:spcPts val="7702"/>
              </a:lnSpc>
              <a:spcBef>
                <a:spcPct val="0"/>
              </a:spcBef>
            </a:pPr>
            <a:endParaRPr lang="en-US" sz="3101" spc="173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480645" y="3923576"/>
            <a:ext cx="13326710" cy="170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0"/>
              </a:lnSpc>
              <a:spcBef>
                <a:spcPct val="0"/>
              </a:spcBef>
            </a:pPr>
            <a:r>
              <a:rPr lang="en-US" sz="10007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SAN DIEGO LAFCO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8500" y="9309860"/>
            <a:ext cx="615100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112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11/4/2024</a:t>
            </a:r>
          </a:p>
        </p:txBody>
      </p:sp>
    </p:spTree>
    <p:extLst>
      <p:ext uri="{BB962C8B-B14F-4D97-AF65-F5344CB8AC3E}">
        <p14:creationId xmlns:p14="http://schemas.microsoft.com/office/powerpoint/2010/main" val="16281512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6" b="-183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EFE">
                <a:alpha val="7686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4816593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9509588" y="-2801252"/>
            <a:ext cx="10994424" cy="1099442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373132" y="4114076"/>
            <a:ext cx="12198237" cy="2291464"/>
            <a:chOff x="0" y="0"/>
            <a:chExt cx="3212705" cy="60351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12704" cy="603513"/>
            </a:xfrm>
            <a:custGeom>
              <a:avLst/>
              <a:gdLst/>
              <a:ahLst/>
              <a:cxnLst/>
              <a:rect l="l" t="t" r="r" b="b"/>
              <a:pathLst>
                <a:path w="3212704" h="603513">
                  <a:moveTo>
                    <a:pt x="0" y="0"/>
                  </a:moveTo>
                  <a:lnTo>
                    <a:pt x="3212704" y="0"/>
                  </a:lnTo>
                  <a:lnTo>
                    <a:pt x="3212704" y="603513"/>
                  </a:lnTo>
                  <a:lnTo>
                    <a:pt x="0" y="603513"/>
                  </a:lnTo>
                  <a:close/>
                </a:path>
              </a:pathLst>
            </a:custGeom>
            <a:solidFill>
              <a:srgbClr val="FFFEFE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212705" cy="632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590345" y="6228578"/>
            <a:ext cx="6059445" cy="6059445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4926210" y="7813090"/>
            <a:ext cx="2000810" cy="4114800"/>
          </a:xfrm>
          <a:custGeom>
            <a:avLst/>
            <a:gdLst/>
            <a:ahLst/>
            <a:cxnLst/>
            <a:rect l="l" t="t" r="r" b="b"/>
            <a:pathLst>
              <a:path w="2000810" h="4114800">
                <a:moveTo>
                  <a:pt x="0" y="0"/>
                </a:moveTo>
                <a:lnTo>
                  <a:pt x="2000810" y="0"/>
                </a:lnTo>
                <a:lnTo>
                  <a:pt x="20008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0488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7914877" y="6806522"/>
            <a:ext cx="2458247" cy="2451778"/>
          </a:xfrm>
          <a:custGeom>
            <a:avLst/>
            <a:gdLst/>
            <a:ahLst/>
            <a:cxnLst/>
            <a:rect l="l" t="t" r="r" b="b"/>
            <a:pathLst>
              <a:path w="2458247" h="2451778">
                <a:moveTo>
                  <a:pt x="0" y="0"/>
                </a:moveTo>
                <a:lnTo>
                  <a:pt x="2458246" y="0"/>
                </a:lnTo>
                <a:lnTo>
                  <a:pt x="2458246" y="2451778"/>
                </a:lnTo>
                <a:lnTo>
                  <a:pt x="0" y="24517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0" y="5507053"/>
            <a:ext cx="18288000" cy="2014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Report on the 2024 CALAFCO</a:t>
            </a:r>
          </a:p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Annual Conference</a:t>
            </a:r>
          </a:p>
          <a:p>
            <a:pPr algn="ctr">
              <a:lnSpc>
                <a:spcPts val="7702"/>
              </a:lnSpc>
              <a:spcBef>
                <a:spcPct val="0"/>
              </a:spcBef>
            </a:pPr>
            <a:endParaRPr lang="en-US" sz="3101" spc="173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480645" y="3923576"/>
            <a:ext cx="13326710" cy="170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0"/>
              </a:lnSpc>
              <a:spcBef>
                <a:spcPct val="0"/>
              </a:spcBef>
            </a:pPr>
            <a:r>
              <a:rPr lang="en-US" sz="10007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SAN DIEGO LAFCO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68500" y="9309860"/>
            <a:ext cx="615100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112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11/4/2024</a:t>
            </a:r>
          </a:p>
        </p:txBody>
      </p:sp>
    </p:spTree>
    <p:extLst>
      <p:ext uri="{BB962C8B-B14F-4D97-AF65-F5344CB8AC3E}">
        <p14:creationId xmlns:p14="http://schemas.microsoft.com/office/powerpoint/2010/main" val="32446618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12588" y="-2133731"/>
            <a:ext cx="6411117" cy="10216655"/>
          </a:xfrm>
          <a:custGeom>
            <a:avLst/>
            <a:gdLst/>
            <a:ahLst/>
            <a:cxnLst/>
            <a:rect l="l" t="t" r="r" b="b"/>
            <a:pathLst>
              <a:path w="6411117" h="10216655">
                <a:moveTo>
                  <a:pt x="0" y="0"/>
                </a:moveTo>
                <a:lnTo>
                  <a:pt x="6411117" y="0"/>
                </a:lnTo>
                <a:lnTo>
                  <a:pt x="6411117" y="10216655"/>
                </a:lnTo>
                <a:lnTo>
                  <a:pt x="0" y="10216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951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698529" y="-591861"/>
            <a:ext cx="6931610" cy="5143500"/>
          </a:xfrm>
          <a:custGeom>
            <a:avLst/>
            <a:gdLst/>
            <a:ahLst/>
            <a:cxnLst/>
            <a:rect l="l" t="t" r="r" b="b"/>
            <a:pathLst>
              <a:path w="6931610" h="5143500">
                <a:moveTo>
                  <a:pt x="0" y="0"/>
                </a:moveTo>
                <a:lnTo>
                  <a:pt x="6931611" y="0"/>
                </a:lnTo>
                <a:lnTo>
                  <a:pt x="6931611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36" b="-53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698529" y="3524813"/>
            <a:ext cx="6931610" cy="5592127"/>
          </a:xfrm>
          <a:custGeom>
            <a:avLst/>
            <a:gdLst/>
            <a:ahLst/>
            <a:cxnLst/>
            <a:rect l="l" t="t" r="r" b="b"/>
            <a:pathLst>
              <a:path w="6931610" h="5592127">
                <a:moveTo>
                  <a:pt x="0" y="0"/>
                </a:moveTo>
                <a:lnTo>
                  <a:pt x="6931611" y="0"/>
                </a:lnTo>
                <a:lnTo>
                  <a:pt x="6931611" y="5592127"/>
                </a:lnTo>
                <a:lnTo>
                  <a:pt x="0" y="55921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039" t="-5610" b="-56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3855335" y="6196657"/>
            <a:ext cx="14421081" cy="4090343"/>
          </a:xfrm>
          <a:custGeom>
            <a:avLst/>
            <a:gdLst/>
            <a:ahLst/>
            <a:cxnLst/>
            <a:rect l="l" t="t" r="r" b="b"/>
            <a:pathLst>
              <a:path w="14421081" h="4090343">
                <a:moveTo>
                  <a:pt x="0" y="0"/>
                </a:moveTo>
                <a:lnTo>
                  <a:pt x="14421081" y="0"/>
                </a:lnTo>
                <a:lnTo>
                  <a:pt x="14421081" y="4090343"/>
                </a:lnTo>
                <a:lnTo>
                  <a:pt x="0" y="40903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1630140" y="0"/>
            <a:ext cx="6657860" cy="4606134"/>
          </a:xfrm>
          <a:custGeom>
            <a:avLst/>
            <a:gdLst/>
            <a:ahLst/>
            <a:cxnLst/>
            <a:rect l="l" t="t" r="r" b="b"/>
            <a:pathLst>
              <a:path w="6657860" h="4606134">
                <a:moveTo>
                  <a:pt x="0" y="0"/>
                </a:moveTo>
                <a:lnTo>
                  <a:pt x="6657860" y="0"/>
                </a:lnTo>
                <a:lnTo>
                  <a:pt x="6657860" y="4606134"/>
                </a:lnTo>
                <a:lnTo>
                  <a:pt x="0" y="46061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0145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1630140" y="4606134"/>
            <a:ext cx="6657860" cy="5680866"/>
          </a:xfrm>
          <a:custGeom>
            <a:avLst/>
            <a:gdLst/>
            <a:ahLst/>
            <a:cxnLst/>
            <a:rect l="l" t="t" r="r" b="b"/>
            <a:pathLst>
              <a:path w="6657860" h="5680866">
                <a:moveTo>
                  <a:pt x="0" y="0"/>
                </a:moveTo>
                <a:lnTo>
                  <a:pt x="6657860" y="0"/>
                </a:lnTo>
                <a:lnTo>
                  <a:pt x="6657860" y="5680866"/>
                </a:lnTo>
                <a:lnTo>
                  <a:pt x="0" y="56808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3867" t="-46120" r="-23748" b="-132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498342" y="8096970"/>
            <a:ext cx="8188865" cy="2322660"/>
          </a:xfrm>
          <a:custGeom>
            <a:avLst/>
            <a:gdLst/>
            <a:ahLst/>
            <a:cxnLst/>
            <a:rect l="l" t="t" r="r" b="b"/>
            <a:pathLst>
              <a:path w="8188865" h="2322660">
                <a:moveTo>
                  <a:pt x="0" y="0"/>
                </a:moveTo>
                <a:lnTo>
                  <a:pt x="8188865" y="0"/>
                </a:lnTo>
                <a:lnTo>
                  <a:pt x="8188865" y="2322660"/>
                </a:lnTo>
                <a:lnTo>
                  <a:pt x="0" y="2322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466079" y="8137054"/>
            <a:ext cx="6440745" cy="1784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51"/>
              </a:lnSpc>
            </a:pPr>
            <a:r>
              <a:rPr lang="en-US" sz="5108" spc="48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CALAFCO 2024:</a:t>
            </a:r>
          </a:p>
          <a:p>
            <a:pPr algn="l">
              <a:lnSpc>
                <a:spcPts val="7151"/>
              </a:lnSpc>
              <a:spcBef>
                <a:spcPct val="0"/>
              </a:spcBef>
            </a:pPr>
            <a:r>
              <a:rPr lang="en-US" sz="5108" spc="48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YOSEMITE</a:t>
            </a:r>
          </a:p>
        </p:txBody>
      </p:sp>
    </p:spTree>
    <p:extLst>
      <p:ext uri="{BB962C8B-B14F-4D97-AF65-F5344CB8AC3E}">
        <p14:creationId xmlns:p14="http://schemas.microsoft.com/office/powerpoint/2010/main" val="1254519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45770" y="4436856"/>
            <a:ext cx="8037041" cy="6201661"/>
          </a:xfrm>
          <a:custGeom>
            <a:avLst/>
            <a:gdLst/>
            <a:ahLst/>
            <a:cxnLst/>
            <a:rect l="l" t="t" r="r" b="b"/>
            <a:pathLst>
              <a:path w="8037041" h="6201661">
                <a:moveTo>
                  <a:pt x="0" y="0"/>
                </a:moveTo>
                <a:lnTo>
                  <a:pt x="8037041" y="0"/>
                </a:lnTo>
                <a:lnTo>
                  <a:pt x="8037041" y="6201661"/>
                </a:lnTo>
                <a:lnTo>
                  <a:pt x="0" y="62016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70" t="-25278" r="-257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494339" y="-354322"/>
            <a:ext cx="7290747" cy="12247018"/>
          </a:xfrm>
          <a:custGeom>
            <a:avLst/>
            <a:gdLst/>
            <a:ahLst/>
            <a:cxnLst/>
            <a:rect l="l" t="t" r="r" b="b"/>
            <a:pathLst>
              <a:path w="7290747" h="12247018">
                <a:moveTo>
                  <a:pt x="0" y="0"/>
                </a:moveTo>
                <a:lnTo>
                  <a:pt x="7290747" y="0"/>
                </a:lnTo>
                <a:lnTo>
                  <a:pt x="7290747" y="12247018"/>
                </a:lnTo>
                <a:lnTo>
                  <a:pt x="0" y="122470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22" t="-19358" r="-24714" b="-226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3855335" y="6196657"/>
            <a:ext cx="14421081" cy="4090343"/>
          </a:xfrm>
          <a:custGeom>
            <a:avLst/>
            <a:gdLst/>
            <a:ahLst/>
            <a:cxnLst/>
            <a:rect l="l" t="t" r="r" b="b"/>
            <a:pathLst>
              <a:path w="14421081" h="4090343">
                <a:moveTo>
                  <a:pt x="0" y="0"/>
                </a:moveTo>
                <a:lnTo>
                  <a:pt x="14421081" y="0"/>
                </a:lnTo>
                <a:lnTo>
                  <a:pt x="14421081" y="4090343"/>
                </a:lnTo>
                <a:lnTo>
                  <a:pt x="0" y="4090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5498342" y="8096970"/>
            <a:ext cx="8188865" cy="2322660"/>
          </a:xfrm>
          <a:custGeom>
            <a:avLst/>
            <a:gdLst/>
            <a:ahLst/>
            <a:cxnLst/>
            <a:rect l="l" t="t" r="r" b="b"/>
            <a:pathLst>
              <a:path w="8188865" h="2322660">
                <a:moveTo>
                  <a:pt x="0" y="0"/>
                </a:moveTo>
                <a:lnTo>
                  <a:pt x="8188865" y="0"/>
                </a:lnTo>
                <a:lnTo>
                  <a:pt x="8188865" y="2322660"/>
                </a:lnTo>
                <a:lnTo>
                  <a:pt x="0" y="23226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796408" y="-71770"/>
            <a:ext cx="7686403" cy="5115910"/>
          </a:xfrm>
          <a:custGeom>
            <a:avLst/>
            <a:gdLst/>
            <a:ahLst/>
            <a:cxnLst/>
            <a:rect l="l" t="t" r="r" b="b"/>
            <a:pathLst>
              <a:path w="7686403" h="5115910">
                <a:moveTo>
                  <a:pt x="0" y="0"/>
                </a:moveTo>
                <a:lnTo>
                  <a:pt x="7686403" y="0"/>
                </a:lnTo>
                <a:lnTo>
                  <a:pt x="7686403" y="5115910"/>
                </a:lnTo>
                <a:lnTo>
                  <a:pt x="0" y="51159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351" t="-9642" r="-7426" b="-2579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4482811" y="3444770"/>
            <a:ext cx="3805189" cy="6974860"/>
          </a:xfrm>
          <a:custGeom>
            <a:avLst/>
            <a:gdLst/>
            <a:ahLst/>
            <a:cxnLst/>
            <a:rect l="l" t="t" r="r" b="b"/>
            <a:pathLst>
              <a:path w="3805189" h="6974860">
                <a:moveTo>
                  <a:pt x="0" y="0"/>
                </a:moveTo>
                <a:lnTo>
                  <a:pt x="3805189" y="0"/>
                </a:lnTo>
                <a:lnTo>
                  <a:pt x="3805189" y="6974860"/>
                </a:lnTo>
                <a:lnTo>
                  <a:pt x="0" y="69748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287" r="-45695" b="-1055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482811" y="0"/>
            <a:ext cx="4390886" cy="4553676"/>
          </a:xfrm>
          <a:custGeom>
            <a:avLst/>
            <a:gdLst/>
            <a:ahLst/>
            <a:cxnLst/>
            <a:rect l="l" t="t" r="r" b="b"/>
            <a:pathLst>
              <a:path w="4390886" h="4553676">
                <a:moveTo>
                  <a:pt x="0" y="0"/>
                </a:moveTo>
                <a:lnTo>
                  <a:pt x="4390886" y="0"/>
                </a:lnTo>
                <a:lnTo>
                  <a:pt x="4390886" y="4553676"/>
                </a:lnTo>
                <a:lnTo>
                  <a:pt x="0" y="45536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2856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466079" y="8137054"/>
            <a:ext cx="6440745" cy="1784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51"/>
              </a:lnSpc>
            </a:pPr>
            <a:r>
              <a:rPr lang="en-US" sz="5108" spc="48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CALAFCO 2024:</a:t>
            </a:r>
          </a:p>
          <a:p>
            <a:pPr algn="l">
              <a:lnSpc>
                <a:spcPts val="7151"/>
              </a:lnSpc>
              <a:spcBef>
                <a:spcPct val="0"/>
              </a:spcBef>
            </a:pPr>
            <a:r>
              <a:rPr lang="en-US" sz="5108" spc="48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YOSEMITE</a:t>
            </a:r>
          </a:p>
        </p:txBody>
      </p:sp>
    </p:spTree>
    <p:extLst>
      <p:ext uri="{BB962C8B-B14F-4D97-AF65-F5344CB8AC3E}">
        <p14:creationId xmlns:p14="http://schemas.microsoft.com/office/powerpoint/2010/main" val="16493377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6" b="-183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EFE">
                <a:alpha val="7686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4816593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9509588" y="-2801252"/>
            <a:ext cx="10994424" cy="1099442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3A7FC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373132" y="4114076"/>
            <a:ext cx="12198237" cy="2291464"/>
            <a:chOff x="0" y="0"/>
            <a:chExt cx="3212705" cy="60351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12704" cy="603513"/>
            </a:xfrm>
            <a:custGeom>
              <a:avLst/>
              <a:gdLst/>
              <a:ahLst/>
              <a:cxnLst/>
              <a:rect l="l" t="t" r="r" b="b"/>
              <a:pathLst>
                <a:path w="3212704" h="603513">
                  <a:moveTo>
                    <a:pt x="0" y="0"/>
                  </a:moveTo>
                  <a:lnTo>
                    <a:pt x="3212704" y="0"/>
                  </a:lnTo>
                  <a:lnTo>
                    <a:pt x="3212704" y="603513"/>
                  </a:lnTo>
                  <a:lnTo>
                    <a:pt x="0" y="603513"/>
                  </a:lnTo>
                  <a:close/>
                </a:path>
              </a:pathLst>
            </a:custGeom>
            <a:solidFill>
              <a:srgbClr val="FFFEFE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212705" cy="632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590345" y="6228578"/>
            <a:ext cx="6059445" cy="6059445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376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4926210" y="7813090"/>
            <a:ext cx="2000810" cy="4114800"/>
          </a:xfrm>
          <a:custGeom>
            <a:avLst/>
            <a:gdLst/>
            <a:ahLst/>
            <a:cxnLst/>
            <a:rect l="l" t="t" r="r" b="b"/>
            <a:pathLst>
              <a:path w="2000810" h="4114800">
                <a:moveTo>
                  <a:pt x="0" y="0"/>
                </a:moveTo>
                <a:lnTo>
                  <a:pt x="2000810" y="0"/>
                </a:lnTo>
                <a:lnTo>
                  <a:pt x="200081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0488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7914877" y="6806522"/>
            <a:ext cx="2458247" cy="2451778"/>
          </a:xfrm>
          <a:custGeom>
            <a:avLst/>
            <a:gdLst/>
            <a:ahLst/>
            <a:cxnLst/>
            <a:rect l="l" t="t" r="r" b="b"/>
            <a:pathLst>
              <a:path w="2458247" h="2451778">
                <a:moveTo>
                  <a:pt x="0" y="0"/>
                </a:moveTo>
                <a:lnTo>
                  <a:pt x="2458246" y="0"/>
                </a:lnTo>
                <a:lnTo>
                  <a:pt x="2458246" y="2451778"/>
                </a:lnTo>
                <a:lnTo>
                  <a:pt x="0" y="24517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0" y="5507053"/>
            <a:ext cx="18288000" cy="2014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Report on the 2024 CALAFCO</a:t>
            </a:r>
          </a:p>
          <a:p>
            <a:pPr algn="ctr">
              <a:lnSpc>
                <a:spcPts val="4342"/>
              </a:lnSpc>
            </a:pPr>
            <a:r>
              <a:rPr lang="en-US" sz="3101" spc="173">
                <a:solidFill>
                  <a:srgbClr val="191919"/>
                </a:solidFill>
                <a:latin typeface="Gotham"/>
                <a:ea typeface="Gotham"/>
                <a:cs typeface="Gotham"/>
                <a:sym typeface="Gotham"/>
              </a:rPr>
              <a:t>Annual Conference</a:t>
            </a:r>
          </a:p>
          <a:p>
            <a:pPr algn="ctr">
              <a:lnSpc>
                <a:spcPts val="7702"/>
              </a:lnSpc>
              <a:spcBef>
                <a:spcPct val="0"/>
              </a:spcBef>
            </a:pPr>
            <a:endParaRPr lang="en-US" sz="3101" spc="173">
              <a:solidFill>
                <a:srgbClr val="191919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480645" y="3923576"/>
            <a:ext cx="13326710" cy="170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0"/>
              </a:lnSpc>
              <a:spcBef>
                <a:spcPct val="0"/>
              </a:spcBef>
            </a:pPr>
            <a:r>
              <a:rPr lang="en-US" sz="10007" b="1">
                <a:solidFill>
                  <a:srgbClr val="3A7FC1"/>
                </a:solidFill>
                <a:latin typeface="Gotham Bold"/>
                <a:ea typeface="Gotham Bold"/>
                <a:cs typeface="Gotham Bold"/>
                <a:sym typeface="Gotham Bold"/>
              </a:rPr>
              <a:t>SAN DIEGO LAFCO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68500" y="9309860"/>
            <a:ext cx="615100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112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11/4/2024</a:t>
            </a:r>
          </a:p>
        </p:txBody>
      </p:sp>
    </p:spTree>
    <p:extLst>
      <p:ext uri="{BB962C8B-B14F-4D97-AF65-F5344CB8AC3E}">
        <p14:creationId xmlns:p14="http://schemas.microsoft.com/office/powerpoint/2010/main" val="2889288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2107</Words>
  <Application>Microsoft Office PowerPoint</Application>
  <PresentationFormat>Custom</PresentationFormat>
  <Paragraphs>566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Gotham Bold</vt:lpstr>
      <vt:lpstr>Gotham</vt:lpstr>
      <vt:lpstr>Arial</vt:lpstr>
      <vt:lpstr>League Spartan</vt:lpstr>
      <vt:lpstr>Calibri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11_4_24_Oceanside MSR Presentation Proposed Final Draft Report - AVUPDATED</dc:title>
  <dc:creator>Peters, Michaela A</dc:creator>
  <cp:lastModifiedBy>Velasquez, Aiden</cp:lastModifiedBy>
  <cp:revision>3</cp:revision>
  <dcterms:created xsi:type="dcterms:W3CDTF">2006-08-16T00:00:00Z</dcterms:created>
  <dcterms:modified xsi:type="dcterms:W3CDTF">2024-11-04T06:39:46Z</dcterms:modified>
  <dc:identifier>DAGVQEnZ4o0</dc:identifier>
</cp:coreProperties>
</file>