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</p:sldMasterIdLst>
  <p:sldIdLst>
    <p:sldId id="265" r:id="rId2"/>
    <p:sldId id="273" r:id="rId3"/>
    <p:sldId id="271" r:id="rId4"/>
    <p:sldId id="272" r:id="rId5"/>
    <p:sldId id="274" r:id="rId6"/>
    <p:sldId id="266" r:id="rId7"/>
    <p:sldId id="256" r:id="rId8"/>
    <p:sldId id="257" r:id="rId9"/>
    <p:sldId id="258" r:id="rId10"/>
    <p:sldId id="259" r:id="rId11"/>
    <p:sldId id="260" r:id="rId12"/>
    <p:sldId id="275" r:id="rId13"/>
    <p:sldId id="270" r:id="rId14"/>
    <p:sldId id="267" r:id="rId15"/>
    <p:sldId id="277" r:id="rId16"/>
    <p:sldId id="268" r:id="rId17"/>
    <p:sldId id="269" r:id="rId18"/>
    <p:sldId id="276" r:id="rId19"/>
  </p:sldIdLst>
  <p:sldSz cx="18288000" cy="10287000"/>
  <p:notesSz cx="6858000" cy="9144000"/>
  <p:embeddedFontLst>
    <p:embeddedFont>
      <p:font typeface="Garet 1" panose="020B0604020202020204" charset="0"/>
      <p:regular r:id="rId20"/>
    </p:embeddedFont>
    <p:embeddedFont>
      <p:font typeface="Garet 1 Bold" panose="020B0604020202020204" charset="0"/>
      <p:regular r:id="rId21"/>
    </p:embeddedFont>
    <p:embeddedFont>
      <p:font typeface="Garet 2" panose="020B0604020202020204" charset="0"/>
      <p:regular r:id="rId22"/>
    </p:embeddedFont>
    <p:embeddedFont>
      <p:font typeface="Garet 2 Bold" panose="020B0604020202020204" charset="0"/>
      <p:regular r:id="rId23"/>
    </p:embeddedFont>
    <p:embeddedFont>
      <p:font typeface="Roca One" panose="020B0604020202020204" charset="0"/>
      <p:regular r:id="rId24"/>
    </p:embeddedFont>
    <p:embeddedFont>
      <p:font typeface="Roca One Bold" panose="020B0604020202020204" charset="0"/>
      <p:regular r:id="rId25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A9EE26DF-17D6-4B24-ADAE-80AC48338DA0}" v="8" dt="2024-03-13T23:23:31.506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 autoAdjust="0"/>
    <p:restoredTop sz="94622" autoAdjust="0"/>
  </p:normalViewPr>
  <p:slideViewPr>
    <p:cSldViewPr>
      <p:cViewPr varScale="1">
        <p:scale>
          <a:sx n="52" d="100"/>
          <a:sy n="52" d="100"/>
        </p:scale>
        <p:origin x="850" y="6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font" Target="fonts/font2.fntdata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font" Target="fonts/font6.fntdata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font" Target="fonts/font1.fntdata"/><Relationship Id="rId29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font" Target="fonts/font5.fntdata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font" Target="fonts/font4.fntdata"/><Relationship Id="rId28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font" Target="fonts/font3.fntdata"/><Relationship Id="rId27" Type="http://schemas.openxmlformats.org/officeDocument/2006/relationships/viewProps" Target="viewProps.xml"/><Relationship Id="rId30" Type="http://schemas.microsoft.com/office/2015/10/relationships/revisionInfo" Target="revisionInfo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3/15/2024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3/15/2024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3/15/2024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3/15/2024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3/15/2024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3/15/2024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3/15/2024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3/15/2024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3/15/2024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3/15/2024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3/15/2024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3/15/2024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image" Target="../media/image2.svg"/><Relationship Id="rId7" Type="http://schemas.openxmlformats.org/officeDocument/2006/relationships/image" Target="../media/image6.sv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png"/><Relationship Id="rId5" Type="http://schemas.openxmlformats.org/officeDocument/2006/relationships/image" Target="../media/image4.svg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image" Target="../media/image2.svg"/><Relationship Id="rId7" Type="http://schemas.openxmlformats.org/officeDocument/2006/relationships/image" Target="../media/image6.sv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png"/><Relationship Id="rId5" Type="http://schemas.openxmlformats.org/officeDocument/2006/relationships/image" Target="../media/image4.svg"/><Relationship Id="rId4" Type="http://schemas.openxmlformats.org/officeDocument/2006/relationships/image" Target="../media/image3.pn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4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image" Target="../media/image2.svg"/><Relationship Id="rId7" Type="http://schemas.openxmlformats.org/officeDocument/2006/relationships/image" Target="../media/image6.sv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png"/><Relationship Id="rId5" Type="http://schemas.openxmlformats.org/officeDocument/2006/relationships/image" Target="../media/image4.svg"/><Relationship Id="rId4" Type="http://schemas.openxmlformats.org/officeDocument/2006/relationships/image" Target="../media/image3.png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6.png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image" Target="../media/image2.svg"/><Relationship Id="rId7" Type="http://schemas.openxmlformats.org/officeDocument/2006/relationships/image" Target="../media/image6.sv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png"/><Relationship Id="rId5" Type="http://schemas.openxmlformats.org/officeDocument/2006/relationships/image" Target="../media/image4.svg"/><Relationship Id="rId4" Type="http://schemas.openxmlformats.org/officeDocument/2006/relationships/image" Target="../media/image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E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 rot="5400000" flipV="1">
            <a:off x="13144500" y="5143500"/>
            <a:ext cx="5486400" cy="2743200"/>
          </a:xfrm>
          <a:custGeom>
            <a:avLst/>
            <a:gdLst/>
            <a:ahLst/>
            <a:cxnLst/>
            <a:rect l="l" t="t" r="r" b="b"/>
            <a:pathLst>
              <a:path w="5486400" h="2743200">
                <a:moveTo>
                  <a:pt x="0" y="2743200"/>
                </a:moveTo>
                <a:lnTo>
                  <a:pt x="5486400" y="2743200"/>
                </a:lnTo>
                <a:lnTo>
                  <a:pt x="5486400" y="0"/>
                </a:lnTo>
                <a:lnTo>
                  <a:pt x="0" y="0"/>
                </a:lnTo>
                <a:lnTo>
                  <a:pt x="0" y="274320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3" name="Freeform 3"/>
          <p:cNvSpPr/>
          <p:nvPr/>
        </p:nvSpPr>
        <p:spPr>
          <a:xfrm flipH="1">
            <a:off x="11772900" y="1028700"/>
            <a:ext cx="2743200" cy="2743200"/>
          </a:xfrm>
          <a:custGeom>
            <a:avLst/>
            <a:gdLst/>
            <a:ahLst/>
            <a:cxnLst/>
            <a:rect l="l" t="t" r="r" b="b"/>
            <a:pathLst>
              <a:path w="2743200" h="2743200">
                <a:moveTo>
                  <a:pt x="2743200" y="0"/>
                </a:moveTo>
                <a:lnTo>
                  <a:pt x="0" y="0"/>
                </a:lnTo>
                <a:lnTo>
                  <a:pt x="0" y="2743200"/>
                </a:lnTo>
                <a:lnTo>
                  <a:pt x="2743200" y="2743200"/>
                </a:lnTo>
                <a:lnTo>
                  <a:pt x="274320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4" name="Freeform 4"/>
          <p:cNvSpPr/>
          <p:nvPr/>
        </p:nvSpPr>
        <p:spPr>
          <a:xfrm flipV="1">
            <a:off x="11772900" y="3752850"/>
            <a:ext cx="2743200" cy="2743200"/>
          </a:xfrm>
          <a:custGeom>
            <a:avLst/>
            <a:gdLst/>
            <a:ahLst/>
            <a:cxnLst/>
            <a:rect l="l" t="t" r="r" b="b"/>
            <a:pathLst>
              <a:path w="2743200" h="2743200">
                <a:moveTo>
                  <a:pt x="0" y="2743200"/>
                </a:moveTo>
                <a:lnTo>
                  <a:pt x="2743200" y="2743200"/>
                </a:lnTo>
                <a:lnTo>
                  <a:pt x="2743200" y="0"/>
                </a:lnTo>
                <a:lnTo>
                  <a:pt x="0" y="0"/>
                </a:lnTo>
                <a:lnTo>
                  <a:pt x="0" y="274320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grpSp>
        <p:nvGrpSpPr>
          <p:cNvPr id="5" name="Group 5"/>
          <p:cNvGrpSpPr/>
          <p:nvPr/>
        </p:nvGrpSpPr>
        <p:grpSpPr>
          <a:xfrm>
            <a:off x="14313345" y="1047750"/>
            <a:ext cx="2917380" cy="2917380"/>
            <a:chOff x="0" y="0"/>
            <a:chExt cx="6350000" cy="6350000"/>
          </a:xfrm>
        </p:grpSpPr>
        <p:sp>
          <p:nvSpPr>
            <p:cNvPr id="6" name="Freeform 6"/>
            <p:cNvSpPr/>
            <p:nvPr/>
          </p:nvSpPr>
          <p:spPr>
            <a:xfrm>
              <a:off x="0" y="0"/>
              <a:ext cx="6350000" cy="6350000"/>
            </a:xfrm>
            <a:custGeom>
              <a:avLst/>
              <a:gdLst/>
              <a:ahLst/>
              <a:cxnLst/>
              <a:rect l="l" t="t" r="r" b="b"/>
              <a:pathLst>
                <a:path w="6350000" h="6350000">
                  <a:moveTo>
                    <a:pt x="3175000" y="0"/>
                  </a:moveTo>
                  <a:cubicBezTo>
                    <a:pt x="1421496" y="0"/>
                    <a:pt x="0" y="1421496"/>
                    <a:pt x="0" y="3175000"/>
                  </a:cubicBezTo>
                  <a:cubicBezTo>
                    <a:pt x="0" y="4928504"/>
                    <a:pt x="1421496" y="6350000"/>
                    <a:pt x="3175000" y="6350000"/>
                  </a:cubicBezTo>
                  <a:cubicBezTo>
                    <a:pt x="4928504" y="6350000"/>
                    <a:pt x="6350000" y="4928504"/>
                    <a:pt x="6350000" y="3175000"/>
                  </a:cubicBezTo>
                  <a:cubicBezTo>
                    <a:pt x="6350000" y="1421496"/>
                    <a:pt x="4928504" y="0"/>
                    <a:pt x="3175000" y="0"/>
                  </a:cubicBezTo>
                  <a:close/>
                </a:path>
              </a:pathLst>
            </a:custGeom>
            <a:solidFill>
              <a:srgbClr val="E86424"/>
            </a:solidFill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</p:grpSp>
      <p:grpSp>
        <p:nvGrpSpPr>
          <p:cNvPr id="7" name="Group 7"/>
          <p:cNvGrpSpPr/>
          <p:nvPr/>
        </p:nvGrpSpPr>
        <p:grpSpPr>
          <a:xfrm>
            <a:off x="11499270" y="6232061"/>
            <a:ext cx="3026239" cy="3026239"/>
            <a:chOff x="0" y="0"/>
            <a:chExt cx="6350000" cy="6350000"/>
          </a:xfrm>
        </p:grpSpPr>
        <p:sp>
          <p:nvSpPr>
            <p:cNvPr id="8" name="Freeform 8"/>
            <p:cNvSpPr/>
            <p:nvPr/>
          </p:nvSpPr>
          <p:spPr>
            <a:xfrm>
              <a:off x="0" y="0"/>
              <a:ext cx="6350000" cy="6350000"/>
            </a:xfrm>
            <a:custGeom>
              <a:avLst/>
              <a:gdLst/>
              <a:ahLst/>
              <a:cxnLst/>
              <a:rect l="l" t="t" r="r" b="b"/>
              <a:pathLst>
                <a:path w="6350000" h="6350000">
                  <a:moveTo>
                    <a:pt x="3175000" y="0"/>
                  </a:moveTo>
                  <a:cubicBezTo>
                    <a:pt x="1421496" y="0"/>
                    <a:pt x="0" y="1421496"/>
                    <a:pt x="0" y="3175000"/>
                  </a:cubicBezTo>
                  <a:cubicBezTo>
                    <a:pt x="0" y="4928504"/>
                    <a:pt x="1421496" y="6350000"/>
                    <a:pt x="3175000" y="6350000"/>
                  </a:cubicBezTo>
                  <a:cubicBezTo>
                    <a:pt x="4928504" y="6350000"/>
                    <a:pt x="6350000" y="4928504"/>
                    <a:pt x="6350000" y="3175000"/>
                  </a:cubicBezTo>
                  <a:cubicBezTo>
                    <a:pt x="6350000" y="1421496"/>
                    <a:pt x="4928504" y="0"/>
                    <a:pt x="3175000" y="0"/>
                  </a:cubicBezTo>
                  <a:close/>
                </a:path>
              </a:pathLst>
            </a:custGeom>
            <a:solidFill>
              <a:srgbClr val="4D9483"/>
            </a:solidFill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</p:grpSp>
      <p:grpSp>
        <p:nvGrpSpPr>
          <p:cNvPr id="9" name="Group 9"/>
          <p:cNvGrpSpPr>
            <a:grpSpLocks noChangeAspect="1"/>
          </p:cNvGrpSpPr>
          <p:nvPr/>
        </p:nvGrpSpPr>
        <p:grpSpPr>
          <a:xfrm>
            <a:off x="11404701" y="6184783"/>
            <a:ext cx="3120808" cy="3120795"/>
            <a:chOff x="0" y="0"/>
            <a:chExt cx="6350000" cy="6349975"/>
          </a:xfrm>
        </p:grpSpPr>
        <p:sp>
          <p:nvSpPr>
            <p:cNvPr id="10" name="Freeform 10"/>
            <p:cNvSpPr/>
            <p:nvPr/>
          </p:nvSpPr>
          <p:spPr>
            <a:xfrm>
              <a:off x="0" y="0"/>
              <a:ext cx="6350000" cy="6349974"/>
            </a:xfrm>
            <a:custGeom>
              <a:avLst/>
              <a:gdLst/>
              <a:ahLst/>
              <a:cxnLst/>
              <a:rect l="l" t="t" r="r" b="b"/>
              <a:pathLst>
                <a:path w="6350000" h="6349974">
                  <a:moveTo>
                    <a:pt x="6350000" y="3175025"/>
                  </a:moveTo>
                  <a:cubicBezTo>
                    <a:pt x="6350000" y="4928451"/>
                    <a:pt x="4928476" y="6349974"/>
                    <a:pt x="3175000" y="6349974"/>
                  </a:cubicBezTo>
                  <a:cubicBezTo>
                    <a:pt x="1421498" y="6349974"/>
                    <a:pt x="0" y="4928451"/>
                    <a:pt x="0" y="3175025"/>
                  </a:cubicBezTo>
                  <a:cubicBezTo>
                    <a:pt x="0" y="1421511"/>
                    <a:pt x="1421498" y="0"/>
                    <a:pt x="3175000" y="0"/>
                  </a:cubicBezTo>
                  <a:cubicBezTo>
                    <a:pt x="4928501" y="0"/>
                    <a:pt x="6350000" y="1421511"/>
                    <a:pt x="6350000" y="3175025"/>
                  </a:cubicBezTo>
                  <a:close/>
                </a:path>
              </a:pathLst>
            </a:custGeom>
            <a:blipFill>
              <a:blip r:embed="rId8"/>
              <a:stretch>
                <a:fillRect t="-1495" r="-3092" b="-1598"/>
              </a:stretch>
            </a:blipFill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</p:grpSp>
      <p:sp>
        <p:nvSpPr>
          <p:cNvPr id="11" name="TextBox 11"/>
          <p:cNvSpPr txBox="1"/>
          <p:nvPr/>
        </p:nvSpPr>
        <p:spPr>
          <a:xfrm>
            <a:off x="505041" y="1227514"/>
            <a:ext cx="5667159" cy="528991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ts val="3919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4000" dirty="0">
                <a:solidFill>
                  <a:srgbClr val="E86424"/>
                </a:solidFill>
                <a:latin typeface="Garet 1"/>
              </a:rPr>
              <a:t>March 15</a:t>
            </a:r>
            <a:r>
              <a:rPr kumimoji="0" lang="en-US" sz="4000" b="0" i="0" u="none" strike="noStrike" kern="1200" cap="none" spc="0" normalizeH="0" baseline="0" noProof="0" dirty="0">
                <a:ln>
                  <a:noFill/>
                </a:ln>
                <a:solidFill>
                  <a:srgbClr val="E86424"/>
                </a:solidFill>
                <a:effectLst/>
                <a:uLnTx/>
                <a:uFillTx/>
                <a:latin typeface="Garet 1"/>
                <a:ea typeface="+mn-ea"/>
                <a:cs typeface="+mn-cs"/>
              </a:rPr>
              <a:t>, 2024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432627" y="2400300"/>
            <a:ext cx="11238896" cy="49244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ts val="96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80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Garet 1 Bold"/>
                <a:ea typeface="+mn-ea"/>
                <a:cs typeface="+mn-cs"/>
              </a:rPr>
              <a:t>Special </a:t>
            </a:r>
          </a:p>
          <a:p>
            <a:pPr marL="0" marR="0" lvl="0" indent="0" algn="l" defTabSz="914400" rtl="0" eaLnBrk="1" fontAlgn="auto" latinLnBrk="0" hangingPunct="1">
              <a:lnSpc>
                <a:spcPts val="96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80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Garet 1 Bold"/>
                <a:ea typeface="+mn-ea"/>
                <a:cs typeface="+mn-cs"/>
              </a:rPr>
              <a:t>Districts </a:t>
            </a:r>
          </a:p>
          <a:p>
            <a:pPr marL="0" marR="0" lvl="0" indent="0" algn="l" defTabSz="914400" rtl="0" eaLnBrk="1" fontAlgn="auto" latinLnBrk="0" hangingPunct="1">
              <a:lnSpc>
                <a:spcPts val="96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80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Garet 1 Bold"/>
                <a:ea typeface="+mn-ea"/>
                <a:cs typeface="+mn-cs"/>
              </a:rPr>
              <a:t>Advisory </a:t>
            </a:r>
          </a:p>
          <a:p>
            <a:pPr marL="0" marR="0" lvl="0" indent="0" algn="l" defTabSz="914400" rtl="0" eaLnBrk="1" fontAlgn="auto" latinLnBrk="0" hangingPunct="1">
              <a:lnSpc>
                <a:spcPts val="96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80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Garet 1 Bold"/>
                <a:ea typeface="+mn-ea"/>
                <a:cs typeface="+mn-cs"/>
              </a:rPr>
              <a:t>Committee</a:t>
            </a:r>
          </a:p>
        </p:txBody>
      </p:sp>
    </p:spTree>
    <p:extLst>
      <p:ext uri="{BB962C8B-B14F-4D97-AF65-F5344CB8AC3E}">
        <p14:creationId xmlns:p14="http://schemas.microsoft.com/office/powerpoint/2010/main" val="48058415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BE7C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2"/>
          <p:cNvSpPr/>
          <p:nvPr/>
        </p:nvSpPr>
        <p:spPr>
          <a:xfrm>
            <a:off x="0" y="0"/>
            <a:ext cx="9144000" cy="10287000"/>
          </a:xfrm>
          <a:prstGeom prst="rect">
            <a:avLst/>
          </a:prstGeom>
          <a:solidFill>
            <a:srgbClr val="4D9483"/>
          </a:solidFill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grpSp>
        <p:nvGrpSpPr>
          <p:cNvPr id="3" name="Group 3"/>
          <p:cNvGrpSpPr/>
          <p:nvPr/>
        </p:nvGrpSpPr>
        <p:grpSpPr>
          <a:xfrm>
            <a:off x="1673236" y="451522"/>
            <a:ext cx="15291154" cy="4134444"/>
            <a:chOff x="0" y="0"/>
            <a:chExt cx="6186311" cy="1672664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6186311" cy="1672664"/>
            </a:xfrm>
            <a:custGeom>
              <a:avLst/>
              <a:gdLst/>
              <a:ahLst/>
              <a:cxnLst/>
              <a:rect l="l" t="t" r="r" b="b"/>
              <a:pathLst>
                <a:path w="6186311" h="1672664">
                  <a:moveTo>
                    <a:pt x="0" y="0"/>
                  </a:moveTo>
                  <a:lnTo>
                    <a:pt x="6186311" y="0"/>
                  </a:lnTo>
                  <a:lnTo>
                    <a:pt x="6186311" y="1672664"/>
                  </a:lnTo>
                  <a:lnTo>
                    <a:pt x="0" y="1672664"/>
                  </a:lnTo>
                  <a:close/>
                </a:path>
              </a:pathLst>
            </a:custGeom>
            <a:solidFill>
              <a:srgbClr val="75BDAA"/>
            </a:solidFill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</p:grpSp>
      <p:sp>
        <p:nvSpPr>
          <p:cNvPr id="8" name="TextBox 8"/>
          <p:cNvSpPr txBox="1"/>
          <p:nvPr/>
        </p:nvSpPr>
        <p:spPr>
          <a:xfrm>
            <a:off x="9829800" y="905579"/>
            <a:ext cx="7115810" cy="3726020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ts val="728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5600" b="0" i="0" u="none" strike="noStrike" kern="1200" cap="none" spc="0" normalizeH="0" baseline="0" noProof="0" dirty="0">
                <a:ln>
                  <a:noFill/>
                </a:ln>
                <a:solidFill>
                  <a:srgbClr val="393838"/>
                </a:solidFill>
                <a:effectLst/>
                <a:uLnTx/>
                <a:uFillTx/>
                <a:latin typeface="Garet 1 Bold"/>
                <a:ea typeface="+mn-ea"/>
                <a:cs typeface="+mn-cs"/>
              </a:rPr>
              <a:t>Agenda Item 5a | </a:t>
            </a:r>
          </a:p>
          <a:p>
            <a:pPr marL="0" marR="0" lvl="0" indent="0" algn="l" defTabSz="914400" rtl="0" eaLnBrk="1" fontAlgn="auto" latinLnBrk="0" hangingPunct="1">
              <a:lnSpc>
                <a:spcPts val="728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5600" b="0" i="0" u="none" strike="noStrike" kern="1200" cap="none" spc="0" normalizeH="0" baseline="0" noProof="0" dirty="0">
                <a:ln>
                  <a:noFill/>
                </a:ln>
                <a:solidFill>
                  <a:srgbClr val="393838"/>
                </a:solidFill>
                <a:effectLst/>
                <a:uLnTx/>
                <a:uFillTx/>
                <a:latin typeface="Garet 1 Bold"/>
                <a:ea typeface="+mn-ea"/>
                <a:cs typeface="+mn-cs"/>
              </a:rPr>
              <a:t>Property Tax Allocations &amp; Exchanges</a:t>
            </a:r>
          </a:p>
        </p:txBody>
      </p:sp>
      <p:pic>
        <p:nvPicPr>
          <p:cNvPr id="11" name="Picture 10" descr="A logo of a city&#10;&#10;Description automatically generated">
            <a:extLst>
              <a:ext uri="{FF2B5EF4-FFF2-40B4-BE49-F238E27FC236}">
                <a16:creationId xmlns:a16="http://schemas.microsoft.com/office/drawing/2014/main" id="{67EB33D8-4B34-D83E-1A1B-33B3F3D7E8CF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89990" y="2324100"/>
            <a:ext cx="6485662" cy="6473611"/>
          </a:xfrm>
          <a:prstGeom prst="ellipse">
            <a:avLst/>
          </a:prstGeom>
          <a:ln w="63500" cap="rnd">
            <a:solidFill>
              <a:srgbClr val="333333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</p:spTree>
    <p:extLst>
      <p:ext uri="{BB962C8B-B14F-4D97-AF65-F5344CB8AC3E}">
        <p14:creationId xmlns:p14="http://schemas.microsoft.com/office/powerpoint/2010/main" val="56161662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FD7A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533400" y="2400300"/>
            <a:ext cx="6653169" cy="6858000"/>
            <a:chOff x="0" y="0"/>
            <a:chExt cx="740207" cy="774946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740207" cy="774946"/>
            </a:xfrm>
            <a:custGeom>
              <a:avLst/>
              <a:gdLst/>
              <a:ahLst/>
              <a:cxnLst/>
              <a:rect l="l" t="t" r="r" b="b"/>
              <a:pathLst>
                <a:path w="740207" h="774946">
                  <a:moveTo>
                    <a:pt x="370104" y="0"/>
                  </a:moveTo>
                  <a:cubicBezTo>
                    <a:pt x="165701" y="0"/>
                    <a:pt x="0" y="173478"/>
                    <a:pt x="0" y="387473"/>
                  </a:cubicBezTo>
                  <a:cubicBezTo>
                    <a:pt x="0" y="601468"/>
                    <a:pt x="165701" y="774946"/>
                    <a:pt x="370104" y="774946"/>
                  </a:cubicBezTo>
                  <a:cubicBezTo>
                    <a:pt x="574506" y="774946"/>
                    <a:pt x="740207" y="601468"/>
                    <a:pt x="740207" y="387473"/>
                  </a:cubicBezTo>
                  <a:cubicBezTo>
                    <a:pt x="740207" y="173478"/>
                    <a:pt x="574506" y="0"/>
                    <a:pt x="370104" y="0"/>
                  </a:cubicBezTo>
                  <a:close/>
                </a:path>
              </a:pathLst>
            </a:custGeom>
            <a:blipFill>
              <a:blip r:embed="rId2"/>
              <a:stretch>
                <a:fillRect l="-15554" t="-9890" r="-53"/>
              </a:stretch>
            </a:blipFill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</p:grpSp>
      <p:grpSp>
        <p:nvGrpSpPr>
          <p:cNvPr id="4" name="Group 4"/>
          <p:cNvGrpSpPr/>
          <p:nvPr/>
        </p:nvGrpSpPr>
        <p:grpSpPr>
          <a:xfrm>
            <a:off x="781415" y="436144"/>
            <a:ext cx="11818410" cy="1803156"/>
            <a:chOff x="0" y="0"/>
            <a:chExt cx="15757880" cy="2404208"/>
          </a:xfrm>
        </p:grpSpPr>
        <p:sp>
          <p:nvSpPr>
            <p:cNvPr id="5" name="TextBox 5"/>
            <p:cNvSpPr txBox="1"/>
            <p:nvPr/>
          </p:nvSpPr>
          <p:spPr>
            <a:xfrm>
              <a:off x="0" y="0"/>
              <a:ext cx="15757880" cy="1199318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ts val="7118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5932" b="0" i="0" u="none" strike="noStrike" kern="1200" cap="none" spc="0" normalizeH="0" baseline="0" noProof="0">
                  <a:ln>
                    <a:noFill/>
                  </a:ln>
                  <a:solidFill>
                    <a:srgbClr val="E86424"/>
                  </a:solidFill>
                  <a:effectLst/>
                  <a:uLnTx/>
                  <a:uFillTx/>
                  <a:latin typeface="Roca One"/>
                  <a:ea typeface="+mn-ea"/>
                  <a:cs typeface="+mn-cs"/>
                </a:rPr>
                <a:t>The 1% Property Tax</a:t>
              </a:r>
            </a:p>
          </p:txBody>
        </p:sp>
        <p:sp>
          <p:nvSpPr>
            <p:cNvPr id="6" name="TextBox 6"/>
            <p:cNvSpPr txBox="1"/>
            <p:nvPr/>
          </p:nvSpPr>
          <p:spPr>
            <a:xfrm>
              <a:off x="0" y="1630687"/>
              <a:ext cx="15757880" cy="773521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ts val="4721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3632" b="0" i="0" u="none" strike="noStrike" kern="1200" cap="none" spc="0" normalizeH="0" baseline="0" noProof="0" dirty="0">
                  <a:ln>
                    <a:noFill/>
                  </a:ln>
                  <a:solidFill>
                    <a:srgbClr val="393838"/>
                  </a:solidFill>
                  <a:effectLst/>
                  <a:uLnTx/>
                  <a:uFillTx/>
                  <a:latin typeface="Garet 1 Bold"/>
                  <a:ea typeface="+mn-ea"/>
                  <a:cs typeface="+mn-cs"/>
                </a:rPr>
                <a:t>Item 5a</a:t>
              </a:r>
              <a:r>
                <a:rPr kumimoji="0" lang="en-US" sz="3632" b="0" i="0" u="none" strike="noStrike" kern="1200" cap="none" spc="0" normalizeH="0" baseline="0" noProof="0" dirty="0">
                  <a:ln>
                    <a:noFill/>
                  </a:ln>
                  <a:solidFill>
                    <a:srgbClr val="3C58A2"/>
                  </a:solidFill>
                  <a:effectLst/>
                  <a:uLnTx/>
                  <a:uFillTx/>
                  <a:latin typeface="Garet 1 Bold"/>
                  <a:ea typeface="+mn-ea"/>
                  <a:cs typeface="+mn-cs"/>
                </a:rPr>
                <a:t>: Property Tax Allocations &amp; Exchanges</a:t>
              </a:r>
            </a:p>
          </p:txBody>
        </p:sp>
      </p:grpSp>
      <p:sp>
        <p:nvSpPr>
          <p:cNvPr id="7" name="TextBox 7"/>
          <p:cNvSpPr txBox="1"/>
          <p:nvPr/>
        </p:nvSpPr>
        <p:spPr>
          <a:xfrm>
            <a:off x="6357981" y="2764901"/>
            <a:ext cx="11286468" cy="600651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819136" marR="0" lvl="1" indent="-409568" algn="just" defTabSz="914400" rtl="0" eaLnBrk="1" fontAlgn="auto" latinLnBrk="0" hangingPunct="1">
              <a:lnSpc>
                <a:spcPts val="5311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/>
              <a:buChar char="•"/>
              <a:tabLst/>
              <a:defRPr/>
            </a:pPr>
            <a:r>
              <a:rPr kumimoji="0" lang="en-US" sz="4000" b="0" i="0" u="none" strike="noStrike" kern="1200" cap="none" spc="7" normalizeH="0" baseline="0" noProof="0" dirty="0">
                <a:ln>
                  <a:noFill/>
                </a:ln>
                <a:solidFill>
                  <a:srgbClr val="393838"/>
                </a:solidFill>
                <a:effectLst/>
                <a:uLnTx/>
                <a:uFillTx/>
                <a:latin typeface="Garet 2"/>
                <a:ea typeface="+mn-ea"/>
                <a:cs typeface="+mn-cs"/>
              </a:rPr>
              <a:t>Half of  1% property tax revenue ($0.47 in $1.00) to public schools &amp; colleges</a:t>
            </a:r>
          </a:p>
          <a:p>
            <a:pPr marL="0" marR="0" lvl="0" indent="0" algn="just" defTabSz="914400" rtl="0" eaLnBrk="1" fontAlgn="auto" latinLnBrk="0" hangingPunct="1">
              <a:lnSpc>
                <a:spcPts val="5311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4000" b="0" i="0" u="none" strike="noStrike" kern="1200" cap="none" spc="7" normalizeH="0" baseline="0" noProof="0" dirty="0">
              <a:ln>
                <a:noFill/>
              </a:ln>
              <a:solidFill>
                <a:srgbClr val="393838"/>
              </a:solidFill>
              <a:effectLst/>
              <a:uLnTx/>
              <a:uFillTx/>
              <a:latin typeface="Garet 2"/>
              <a:ea typeface="+mn-ea"/>
              <a:cs typeface="+mn-cs"/>
            </a:endParaRPr>
          </a:p>
          <a:p>
            <a:pPr marL="819136" marR="0" lvl="1" indent="-409568" algn="just" defTabSz="914400" rtl="0" eaLnBrk="1" fontAlgn="auto" latinLnBrk="0" hangingPunct="1">
              <a:lnSpc>
                <a:spcPts val="5311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/>
              <a:buChar char="•"/>
              <a:tabLst/>
              <a:defRPr/>
            </a:pPr>
            <a:r>
              <a:rPr kumimoji="0" lang="en-US" sz="4000" b="0" i="0" u="none" strike="noStrike" kern="1200" cap="none" spc="7" normalizeH="0" baseline="0" noProof="0" dirty="0">
                <a:ln>
                  <a:noFill/>
                </a:ln>
                <a:solidFill>
                  <a:srgbClr val="393838"/>
                </a:solidFill>
                <a:effectLst/>
                <a:uLnTx/>
                <a:uFillTx/>
                <a:latin typeface="Garet 2"/>
                <a:ea typeface="+mn-ea"/>
                <a:cs typeface="+mn-cs"/>
              </a:rPr>
              <a:t>$0.38 cents of every $1.00 goes to the County &amp; 18 Cities</a:t>
            </a:r>
          </a:p>
          <a:p>
            <a:pPr marL="0" marR="0" lvl="0" indent="0" algn="just" defTabSz="914400" rtl="0" eaLnBrk="1" fontAlgn="auto" latinLnBrk="0" hangingPunct="1">
              <a:lnSpc>
                <a:spcPts val="5311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4000" b="0" i="0" u="none" strike="noStrike" kern="1200" cap="none" spc="7" normalizeH="0" baseline="0" noProof="0" dirty="0">
              <a:ln>
                <a:noFill/>
              </a:ln>
              <a:solidFill>
                <a:srgbClr val="393838"/>
              </a:solidFill>
              <a:effectLst/>
              <a:uLnTx/>
              <a:uFillTx/>
              <a:latin typeface="Garet 2"/>
              <a:ea typeface="+mn-ea"/>
              <a:cs typeface="+mn-cs"/>
            </a:endParaRPr>
          </a:p>
          <a:p>
            <a:pPr marL="819136" marR="0" lvl="1" indent="-409568" algn="just" defTabSz="914400" rtl="0" eaLnBrk="1" fontAlgn="auto" latinLnBrk="0" hangingPunct="1">
              <a:lnSpc>
                <a:spcPts val="5311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/>
              <a:buChar char="•"/>
              <a:tabLst/>
              <a:defRPr/>
            </a:pPr>
            <a:r>
              <a:rPr kumimoji="0" lang="en-US" sz="4000" b="0" i="0" u="none" strike="noStrike" kern="1200" cap="none" spc="7" normalizeH="0" baseline="0" noProof="0" dirty="0">
                <a:ln>
                  <a:noFill/>
                </a:ln>
                <a:solidFill>
                  <a:srgbClr val="393838"/>
                </a:solidFill>
                <a:effectLst/>
                <a:uLnTx/>
                <a:uFillTx/>
                <a:latin typeface="Garet 2"/>
                <a:ea typeface="+mn-ea"/>
                <a:cs typeface="+mn-cs"/>
              </a:rPr>
              <a:t>Special Districts only get about $0.03 cents in every $1.00</a:t>
            </a:r>
          </a:p>
          <a:p>
            <a:pPr marL="0" marR="0" lvl="0" indent="0" algn="just" defTabSz="914400" rtl="0" eaLnBrk="1" fontAlgn="auto" latinLnBrk="0" hangingPunct="1">
              <a:lnSpc>
                <a:spcPts val="4384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794" b="0" i="0" u="none" strike="noStrike" kern="1200" cap="none" spc="7" normalizeH="0" baseline="0" noProof="0" dirty="0">
              <a:ln>
                <a:noFill/>
              </a:ln>
              <a:solidFill>
                <a:srgbClr val="393838"/>
              </a:solidFill>
              <a:effectLst/>
              <a:uLnTx/>
              <a:uFillTx/>
              <a:latin typeface="Garet 2"/>
              <a:ea typeface="+mn-ea"/>
              <a:cs typeface="+mn-cs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FD7A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781415" y="436144"/>
            <a:ext cx="17093820" cy="1803156"/>
            <a:chOff x="0" y="0"/>
            <a:chExt cx="22791760" cy="2404208"/>
          </a:xfrm>
        </p:grpSpPr>
        <p:sp>
          <p:nvSpPr>
            <p:cNvPr id="3" name="TextBox 3"/>
            <p:cNvSpPr txBox="1"/>
            <p:nvPr/>
          </p:nvSpPr>
          <p:spPr>
            <a:xfrm>
              <a:off x="0" y="0"/>
              <a:ext cx="22791760" cy="1199318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ts val="7118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5932" b="0" i="0" u="none" strike="noStrike" kern="1200" cap="none" spc="0" normalizeH="0" baseline="0" noProof="0">
                  <a:ln>
                    <a:noFill/>
                  </a:ln>
                  <a:solidFill>
                    <a:srgbClr val="E86424"/>
                  </a:solidFill>
                  <a:effectLst/>
                  <a:uLnTx/>
                  <a:uFillTx/>
                  <a:latin typeface="Roca One"/>
                  <a:ea typeface="+mn-ea"/>
                  <a:cs typeface="+mn-cs"/>
                </a:rPr>
                <a:t>The Negotiated Tax Exchange- Key Distinctions </a:t>
              </a:r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0" y="1630687"/>
              <a:ext cx="22791760" cy="773521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ts val="4721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3632" b="0" i="0" u="none" strike="noStrike" kern="1200" cap="none" spc="0" normalizeH="0" baseline="0" noProof="0">
                  <a:ln>
                    <a:noFill/>
                  </a:ln>
                  <a:solidFill>
                    <a:srgbClr val="393838"/>
                  </a:solidFill>
                  <a:effectLst/>
                  <a:uLnTx/>
                  <a:uFillTx/>
                  <a:latin typeface="Garet 1 Bold"/>
                  <a:ea typeface="+mn-ea"/>
                  <a:cs typeface="+mn-cs"/>
                </a:rPr>
                <a:t>Item 5a</a:t>
              </a:r>
              <a:r>
                <a:rPr kumimoji="0" lang="en-US" sz="3632" b="0" i="0" u="none" strike="noStrike" kern="1200" cap="none" spc="0" normalizeH="0" baseline="0" noProof="0">
                  <a:ln>
                    <a:noFill/>
                  </a:ln>
                  <a:solidFill>
                    <a:srgbClr val="3C58A2"/>
                  </a:solidFill>
                  <a:effectLst/>
                  <a:uLnTx/>
                  <a:uFillTx/>
                  <a:latin typeface="Garet 1 Bold"/>
                  <a:ea typeface="+mn-ea"/>
                  <a:cs typeface="+mn-cs"/>
                </a:rPr>
                <a:t>: Property Tax Allocations &amp; Exchanges</a:t>
              </a:r>
            </a:p>
          </p:txBody>
        </p:sp>
      </p:grpSp>
      <p:sp>
        <p:nvSpPr>
          <p:cNvPr id="5" name="TextBox 5"/>
          <p:cNvSpPr txBox="1"/>
          <p:nvPr/>
        </p:nvSpPr>
        <p:spPr>
          <a:xfrm>
            <a:off x="401463" y="2725422"/>
            <a:ext cx="17485074" cy="705808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819136" marR="0" lvl="1" indent="-409568" algn="just" defTabSz="914400" rtl="0" eaLnBrk="1" fontAlgn="auto" latinLnBrk="0" hangingPunct="1">
              <a:lnSpc>
                <a:spcPts val="4552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/>
              <a:buChar char="•"/>
              <a:tabLst/>
              <a:defRPr/>
            </a:pPr>
            <a:r>
              <a:rPr kumimoji="0" lang="en-US" sz="4000" b="0" i="0" u="none" strike="noStrike" kern="1200" cap="none" spc="7" normalizeH="0" baseline="0" noProof="0" dirty="0">
                <a:ln>
                  <a:noFill/>
                </a:ln>
                <a:solidFill>
                  <a:srgbClr val="393838"/>
                </a:solidFill>
                <a:effectLst/>
                <a:uLnTx/>
                <a:uFillTx/>
                <a:latin typeface="Garet 2"/>
                <a:ea typeface="+mn-ea"/>
                <a:cs typeface="+mn-cs"/>
              </a:rPr>
              <a:t>BOS determine tax exchange for special district annexations &amp; detachments</a:t>
            </a:r>
          </a:p>
          <a:p>
            <a:pPr marL="0" marR="0" lvl="0" indent="0" algn="just" defTabSz="914400" rtl="0" eaLnBrk="1" fontAlgn="auto" latinLnBrk="0" hangingPunct="1">
              <a:lnSpc>
                <a:spcPts val="4552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4000" b="0" i="0" u="none" strike="noStrike" kern="1200" cap="none" spc="7" normalizeH="0" baseline="0" noProof="0" dirty="0">
              <a:ln>
                <a:noFill/>
              </a:ln>
              <a:solidFill>
                <a:srgbClr val="393838"/>
              </a:solidFill>
              <a:effectLst/>
              <a:uLnTx/>
              <a:uFillTx/>
              <a:latin typeface="Garet 2"/>
              <a:ea typeface="+mn-ea"/>
              <a:cs typeface="+mn-cs"/>
            </a:endParaRPr>
          </a:p>
          <a:p>
            <a:pPr marL="819136" marR="0" lvl="1" indent="-409568" algn="just" defTabSz="914400" rtl="0" eaLnBrk="1" fontAlgn="auto" latinLnBrk="0" hangingPunct="1">
              <a:lnSpc>
                <a:spcPts val="4552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/>
              <a:buChar char="•"/>
              <a:tabLst/>
              <a:defRPr/>
            </a:pPr>
            <a:r>
              <a:rPr kumimoji="0" lang="en-US" sz="4000" b="0" i="0" u="none" strike="noStrike" kern="1200" cap="none" spc="7" normalizeH="0" baseline="0" noProof="0" dirty="0">
                <a:ln>
                  <a:noFill/>
                </a:ln>
                <a:solidFill>
                  <a:srgbClr val="393838"/>
                </a:solidFill>
                <a:effectLst/>
                <a:uLnTx/>
                <a:uFillTx/>
                <a:latin typeface="Garet 2"/>
                <a:ea typeface="+mn-ea"/>
                <a:cs typeface="+mn-cs"/>
              </a:rPr>
              <a:t>Any local agency can request individual negotiations at any time</a:t>
            </a:r>
          </a:p>
          <a:p>
            <a:pPr marL="0" marR="0" lvl="0" indent="0" algn="just" defTabSz="914400" rtl="0" eaLnBrk="1" fontAlgn="auto" latinLnBrk="0" hangingPunct="1">
              <a:lnSpc>
                <a:spcPts val="4552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4000" b="0" i="0" u="none" strike="noStrike" kern="1200" cap="none" spc="7" normalizeH="0" baseline="0" noProof="0" dirty="0">
              <a:ln>
                <a:noFill/>
              </a:ln>
              <a:solidFill>
                <a:srgbClr val="393838"/>
              </a:solidFill>
              <a:effectLst/>
              <a:uLnTx/>
              <a:uFillTx/>
              <a:latin typeface="Garet 2"/>
              <a:ea typeface="+mn-ea"/>
              <a:cs typeface="+mn-cs"/>
            </a:endParaRPr>
          </a:p>
          <a:p>
            <a:pPr marL="819136" marR="0" lvl="1" indent="-409568" algn="just" defTabSz="914400" rtl="0" eaLnBrk="1" fontAlgn="auto" latinLnBrk="0" hangingPunct="1">
              <a:lnSpc>
                <a:spcPts val="4552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/>
              <a:buChar char="•"/>
              <a:tabLst/>
              <a:defRPr/>
            </a:pPr>
            <a:r>
              <a:rPr kumimoji="0" lang="en-US" sz="4000" b="0" i="0" u="none" strike="noStrike" kern="1200" cap="none" spc="7" normalizeH="0" baseline="0" noProof="0" dirty="0">
                <a:ln>
                  <a:noFill/>
                </a:ln>
                <a:solidFill>
                  <a:srgbClr val="393838"/>
                </a:solidFill>
                <a:effectLst/>
                <a:uLnTx/>
                <a:uFillTx/>
                <a:latin typeface="Garet 2"/>
                <a:ea typeface="+mn-ea"/>
                <a:cs typeface="+mn-cs"/>
              </a:rPr>
              <a:t>Master tax exchanges apply to most cities &amp; provide 34% to 53% of County’s take of the 1%</a:t>
            </a:r>
          </a:p>
          <a:p>
            <a:pPr marL="0" marR="0" lvl="0" indent="0" algn="just" defTabSz="914400" rtl="0" eaLnBrk="1" fontAlgn="auto" latinLnBrk="0" hangingPunct="1">
              <a:lnSpc>
                <a:spcPts val="4552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4000" b="0" i="0" u="none" strike="noStrike" kern="1200" cap="none" spc="7" normalizeH="0" baseline="0" noProof="0" dirty="0">
              <a:ln>
                <a:noFill/>
              </a:ln>
              <a:solidFill>
                <a:srgbClr val="393838"/>
              </a:solidFill>
              <a:effectLst/>
              <a:uLnTx/>
              <a:uFillTx/>
              <a:latin typeface="Garet 2"/>
              <a:ea typeface="+mn-ea"/>
              <a:cs typeface="+mn-cs"/>
            </a:endParaRPr>
          </a:p>
          <a:p>
            <a:pPr marL="819136" marR="0" lvl="1" indent="-409568" algn="just" defTabSz="914400" rtl="0" eaLnBrk="1" fontAlgn="auto" latinLnBrk="0" hangingPunct="1">
              <a:lnSpc>
                <a:spcPts val="4552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/>
              <a:buChar char="•"/>
              <a:tabLst/>
              <a:defRPr/>
            </a:pPr>
            <a:r>
              <a:rPr kumimoji="0" lang="en-US" sz="4000" b="0" i="0" u="none" strike="noStrike" kern="1200" cap="none" spc="7" normalizeH="0" baseline="0" noProof="0" dirty="0">
                <a:ln>
                  <a:noFill/>
                </a:ln>
                <a:solidFill>
                  <a:srgbClr val="393838"/>
                </a:solidFill>
                <a:effectLst/>
                <a:uLnTx/>
                <a:uFillTx/>
                <a:latin typeface="Garet 2"/>
                <a:ea typeface="+mn-ea"/>
                <a:cs typeface="+mn-cs"/>
              </a:rPr>
              <a:t>If agreements are not reached through 7-step process, repeat until resolved</a:t>
            </a:r>
          </a:p>
          <a:p>
            <a:pPr marL="0" marR="0" lvl="0" indent="0" algn="just" defTabSz="914400" rtl="0" eaLnBrk="1" fontAlgn="auto" latinLnBrk="0" hangingPunct="1">
              <a:lnSpc>
                <a:spcPts val="4384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794" b="0" i="0" u="none" strike="noStrike" kern="1200" cap="none" spc="7" normalizeH="0" baseline="0" noProof="0" dirty="0">
              <a:ln>
                <a:noFill/>
              </a:ln>
              <a:solidFill>
                <a:srgbClr val="393838"/>
              </a:solidFill>
              <a:effectLst/>
              <a:uLnTx/>
              <a:uFillTx/>
              <a:latin typeface="Garet 2"/>
              <a:ea typeface="+mn-ea"/>
              <a:cs typeface="+mn-cs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E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 rot="5400000" flipV="1">
            <a:off x="13144500" y="5143500"/>
            <a:ext cx="5486400" cy="2743200"/>
          </a:xfrm>
          <a:custGeom>
            <a:avLst/>
            <a:gdLst/>
            <a:ahLst/>
            <a:cxnLst/>
            <a:rect l="l" t="t" r="r" b="b"/>
            <a:pathLst>
              <a:path w="5486400" h="2743200">
                <a:moveTo>
                  <a:pt x="0" y="2743200"/>
                </a:moveTo>
                <a:lnTo>
                  <a:pt x="5486400" y="2743200"/>
                </a:lnTo>
                <a:lnTo>
                  <a:pt x="5486400" y="0"/>
                </a:lnTo>
                <a:lnTo>
                  <a:pt x="0" y="0"/>
                </a:lnTo>
                <a:lnTo>
                  <a:pt x="0" y="274320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3" name="Freeform 3"/>
          <p:cNvSpPr/>
          <p:nvPr/>
        </p:nvSpPr>
        <p:spPr>
          <a:xfrm flipH="1">
            <a:off x="11772900" y="1028700"/>
            <a:ext cx="2743200" cy="2743200"/>
          </a:xfrm>
          <a:custGeom>
            <a:avLst/>
            <a:gdLst/>
            <a:ahLst/>
            <a:cxnLst/>
            <a:rect l="l" t="t" r="r" b="b"/>
            <a:pathLst>
              <a:path w="2743200" h="2743200">
                <a:moveTo>
                  <a:pt x="2743200" y="0"/>
                </a:moveTo>
                <a:lnTo>
                  <a:pt x="0" y="0"/>
                </a:lnTo>
                <a:lnTo>
                  <a:pt x="0" y="2743200"/>
                </a:lnTo>
                <a:lnTo>
                  <a:pt x="2743200" y="2743200"/>
                </a:lnTo>
                <a:lnTo>
                  <a:pt x="274320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4" name="Freeform 4"/>
          <p:cNvSpPr/>
          <p:nvPr/>
        </p:nvSpPr>
        <p:spPr>
          <a:xfrm flipV="1">
            <a:off x="11772900" y="3752850"/>
            <a:ext cx="2743200" cy="2743200"/>
          </a:xfrm>
          <a:custGeom>
            <a:avLst/>
            <a:gdLst/>
            <a:ahLst/>
            <a:cxnLst/>
            <a:rect l="l" t="t" r="r" b="b"/>
            <a:pathLst>
              <a:path w="2743200" h="2743200">
                <a:moveTo>
                  <a:pt x="0" y="2743200"/>
                </a:moveTo>
                <a:lnTo>
                  <a:pt x="2743200" y="2743200"/>
                </a:lnTo>
                <a:lnTo>
                  <a:pt x="2743200" y="0"/>
                </a:lnTo>
                <a:lnTo>
                  <a:pt x="0" y="0"/>
                </a:lnTo>
                <a:lnTo>
                  <a:pt x="0" y="274320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grpSp>
        <p:nvGrpSpPr>
          <p:cNvPr id="5" name="Group 5"/>
          <p:cNvGrpSpPr/>
          <p:nvPr/>
        </p:nvGrpSpPr>
        <p:grpSpPr>
          <a:xfrm>
            <a:off x="14313345" y="1047750"/>
            <a:ext cx="2917380" cy="2917380"/>
            <a:chOff x="0" y="0"/>
            <a:chExt cx="6350000" cy="6350000"/>
          </a:xfrm>
        </p:grpSpPr>
        <p:sp>
          <p:nvSpPr>
            <p:cNvPr id="6" name="Freeform 6"/>
            <p:cNvSpPr/>
            <p:nvPr/>
          </p:nvSpPr>
          <p:spPr>
            <a:xfrm>
              <a:off x="0" y="0"/>
              <a:ext cx="6350000" cy="6350000"/>
            </a:xfrm>
            <a:custGeom>
              <a:avLst/>
              <a:gdLst/>
              <a:ahLst/>
              <a:cxnLst/>
              <a:rect l="l" t="t" r="r" b="b"/>
              <a:pathLst>
                <a:path w="6350000" h="6350000">
                  <a:moveTo>
                    <a:pt x="3175000" y="0"/>
                  </a:moveTo>
                  <a:cubicBezTo>
                    <a:pt x="1421496" y="0"/>
                    <a:pt x="0" y="1421496"/>
                    <a:pt x="0" y="3175000"/>
                  </a:cubicBezTo>
                  <a:cubicBezTo>
                    <a:pt x="0" y="4928504"/>
                    <a:pt x="1421496" y="6350000"/>
                    <a:pt x="3175000" y="6350000"/>
                  </a:cubicBezTo>
                  <a:cubicBezTo>
                    <a:pt x="4928504" y="6350000"/>
                    <a:pt x="6350000" y="4928504"/>
                    <a:pt x="6350000" y="3175000"/>
                  </a:cubicBezTo>
                  <a:cubicBezTo>
                    <a:pt x="6350000" y="1421496"/>
                    <a:pt x="4928504" y="0"/>
                    <a:pt x="3175000" y="0"/>
                  </a:cubicBezTo>
                  <a:close/>
                </a:path>
              </a:pathLst>
            </a:custGeom>
            <a:solidFill>
              <a:srgbClr val="E86424"/>
            </a:solidFill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</p:grpSp>
      <p:grpSp>
        <p:nvGrpSpPr>
          <p:cNvPr id="7" name="Group 7"/>
          <p:cNvGrpSpPr/>
          <p:nvPr/>
        </p:nvGrpSpPr>
        <p:grpSpPr>
          <a:xfrm>
            <a:off x="11499270" y="6232061"/>
            <a:ext cx="3026239" cy="3026239"/>
            <a:chOff x="0" y="0"/>
            <a:chExt cx="6350000" cy="6350000"/>
          </a:xfrm>
        </p:grpSpPr>
        <p:sp>
          <p:nvSpPr>
            <p:cNvPr id="8" name="Freeform 8"/>
            <p:cNvSpPr/>
            <p:nvPr/>
          </p:nvSpPr>
          <p:spPr>
            <a:xfrm>
              <a:off x="0" y="0"/>
              <a:ext cx="6350000" cy="6350000"/>
            </a:xfrm>
            <a:custGeom>
              <a:avLst/>
              <a:gdLst/>
              <a:ahLst/>
              <a:cxnLst/>
              <a:rect l="l" t="t" r="r" b="b"/>
              <a:pathLst>
                <a:path w="6350000" h="6350000">
                  <a:moveTo>
                    <a:pt x="3175000" y="0"/>
                  </a:moveTo>
                  <a:cubicBezTo>
                    <a:pt x="1421496" y="0"/>
                    <a:pt x="0" y="1421496"/>
                    <a:pt x="0" y="3175000"/>
                  </a:cubicBezTo>
                  <a:cubicBezTo>
                    <a:pt x="0" y="4928504"/>
                    <a:pt x="1421496" y="6350000"/>
                    <a:pt x="3175000" y="6350000"/>
                  </a:cubicBezTo>
                  <a:cubicBezTo>
                    <a:pt x="4928504" y="6350000"/>
                    <a:pt x="6350000" y="4928504"/>
                    <a:pt x="6350000" y="3175000"/>
                  </a:cubicBezTo>
                  <a:cubicBezTo>
                    <a:pt x="6350000" y="1421496"/>
                    <a:pt x="4928504" y="0"/>
                    <a:pt x="3175000" y="0"/>
                  </a:cubicBezTo>
                  <a:close/>
                </a:path>
              </a:pathLst>
            </a:custGeom>
            <a:solidFill>
              <a:srgbClr val="4D9483"/>
            </a:solidFill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</p:grpSp>
      <p:grpSp>
        <p:nvGrpSpPr>
          <p:cNvPr id="9" name="Group 9"/>
          <p:cNvGrpSpPr>
            <a:grpSpLocks noChangeAspect="1"/>
          </p:cNvGrpSpPr>
          <p:nvPr/>
        </p:nvGrpSpPr>
        <p:grpSpPr>
          <a:xfrm>
            <a:off x="11404701" y="6184783"/>
            <a:ext cx="3120808" cy="3120795"/>
            <a:chOff x="0" y="0"/>
            <a:chExt cx="6350000" cy="6349975"/>
          </a:xfrm>
        </p:grpSpPr>
        <p:sp>
          <p:nvSpPr>
            <p:cNvPr id="10" name="Freeform 10"/>
            <p:cNvSpPr/>
            <p:nvPr/>
          </p:nvSpPr>
          <p:spPr>
            <a:xfrm>
              <a:off x="0" y="0"/>
              <a:ext cx="6350000" cy="6349974"/>
            </a:xfrm>
            <a:custGeom>
              <a:avLst/>
              <a:gdLst/>
              <a:ahLst/>
              <a:cxnLst/>
              <a:rect l="l" t="t" r="r" b="b"/>
              <a:pathLst>
                <a:path w="6350000" h="6349974">
                  <a:moveTo>
                    <a:pt x="6350000" y="3175025"/>
                  </a:moveTo>
                  <a:cubicBezTo>
                    <a:pt x="6350000" y="4928451"/>
                    <a:pt x="4928476" y="6349974"/>
                    <a:pt x="3175000" y="6349974"/>
                  </a:cubicBezTo>
                  <a:cubicBezTo>
                    <a:pt x="1421498" y="6349974"/>
                    <a:pt x="0" y="4928451"/>
                    <a:pt x="0" y="3175025"/>
                  </a:cubicBezTo>
                  <a:cubicBezTo>
                    <a:pt x="0" y="1421511"/>
                    <a:pt x="1421498" y="0"/>
                    <a:pt x="3175000" y="0"/>
                  </a:cubicBezTo>
                  <a:cubicBezTo>
                    <a:pt x="4928501" y="0"/>
                    <a:pt x="6350000" y="1421511"/>
                    <a:pt x="6350000" y="3175025"/>
                  </a:cubicBezTo>
                  <a:close/>
                </a:path>
              </a:pathLst>
            </a:custGeom>
            <a:blipFill>
              <a:blip r:embed="rId8"/>
              <a:stretch>
                <a:fillRect t="-1495" r="-3092" b="-1598"/>
              </a:stretch>
            </a:blipFill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</p:grpSp>
      <p:sp>
        <p:nvSpPr>
          <p:cNvPr id="11" name="TextBox 11"/>
          <p:cNvSpPr txBox="1"/>
          <p:nvPr/>
        </p:nvSpPr>
        <p:spPr>
          <a:xfrm>
            <a:off x="505041" y="1227514"/>
            <a:ext cx="5667159" cy="528991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ts val="3919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000" b="0" i="0" u="none" strike="noStrike" kern="1200" cap="none" spc="0" normalizeH="0" baseline="0" noProof="0" dirty="0">
                <a:ln>
                  <a:noFill/>
                </a:ln>
                <a:solidFill>
                  <a:srgbClr val="E86424"/>
                </a:solidFill>
                <a:effectLst/>
                <a:uLnTx/>
                <a:uFillTx/>
                <a:latin typeface="Garet 1"/>
                <a:ea typeface="+mn-ea"/>
                <a:cs typeface="+mn-cs"/>
              </a:rPr>
              <a:t>March 15, 2024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432627" y="2400300"/>
            <a:ext cx="11238896" cy="49244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ts val="96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80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Garet 1 Bold"/>
                <a:ea typeface="+mn-ea"/>
                <a:cs typeface="+mn-cs"/>
              </a:rPr>
              <a:t>Special </a:t>
            </a:r>
          </a:p>
          <a:p>
            <a:pPr marL="0" marR="0" lvl="0" indent="0" algn="l" defTabSz="914400" rtl="0" eaLnBrk="1" fontAlgn="auto" latinLnBrk="0" hangingPunct="1">
              <a:lnSpc>
                <a:spcPts val="96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80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Garet 1 Bold"/>
                <a:ea typeface="+mn-ea"/>
                <a:cs typeface="+mn-cs"/>
              </a:rPr>
              <a:t>Districts </a:t>
            </a:r>
          </a:p>
          <a:p>
            <a:pPr marL="0" marR="0" lvl="0" indent="0" algn="l" defTabSz="914400" rtl="0" eaLnBrk="1" fontAlgn="auto" latinLnBrk="0" hangingPunct="1">
              <a:lnSpc>
                <a:spcPts val="96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80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Garet 1 Bold"/>
                <a:ea typeface="+mn-ea"/>
                <a:cs typeface="+mn-cs"/>
              </a:rPr>
              <a:t>Advisory </a:t>
            </a:r>
          </a:p>
          <a:p>
            <a:pPr marL="0" marR="0" lvl="0" indent="0" algn="l" defTabSz="914400" rtl="0" eaLnBrk="1" fontAlgn="auto" latinLnBrk="0" hangingPunct="1">
              <a:lnSpc>
                <a:spcPts val="96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80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Garet 1 Bold"/>
                <a:ea typeface="+mn-ea"/>
                <a:cs typeface="+mn-cs"/>
              </a:rPr>
              <a:t>Committee</a:t>
            </a:r>
          </a:p>
        </p:txBody>
      </p:sp>
    </p:spTree>
    <p:extLst>
      <p:ext uri="{BB962C8B-B14F-4D97-AF65-F5344CB8AC3E}">
        <p14:creationId xmlns:p14="http://schemas.microsoft.com/office/powerpoint/2010/main" val="361620337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BE7C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2"/>
          <p:cNvSpPr/>
          <p:nvPr/>
        </p:nvSpPr>
        <p:spPr>
          <a:xfrm>
            <a:off x="0" y="0"/>
            <a:ext cx="9144000" cy="10287000"/>
          </a:xfrm>
          <a:prstGeom prst="rect">
            <a:avLst/>
          </a:prstGeom>
          <a:solidFill>
            <a:srgbClr val="4D9483"/>
          </a:solidFill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grpSp>
        <p:nvGrpSpPr>
          <p:cNvPr id="3" name="Group 3"/>
          <p:cNvGrpSpPr/>
          <p:nvPr/>
        </p:nvGrpSpPr>
        <p:grpSpPr>
          <a:xfrm>
            <a:off x="1662477" y="419100"/>
            <a:ext cx="15291154" cy="4134444"/>
            <a:chOff x="0" y="0"/>
            <a:chExt cx="6186311" cy="1672664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6186311" cy="1672664"/>
            </a:xfrm>
            <a:custGeom>
              <a:avLst/>
              <a:gdLst/>
              <a:ahLst/>
              <a:cxnLst/>
              <a:rect l="l" t="t" r="r" b="b"/>
              <a:pathLst>
                <a:path w="6186311" h="1672664">
                  <a:moveTo>
                    <a:pt x="0" y="0"/>
                  </a:moveTo>
                  <a:lnTo>
                    <a:pt x="6186311" y="0"/>
                  </a:lnTo>
                  <a:lnTo>
                    <a:pt x="6186311" y="1672664"/>
                  </a:lnTo>
                  <a:lnTo>
                    <a:pt x="0" y="1672664"/>
                  </a:lnTo>
                  <a:close/>
                </a:path>
              </a:pathLst>
            </a:custGeom>
            <a:solidFill>
              <a:srgbClr val="75BDAA"/>
            </a:solidFill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</p:grpSp>
      <p:sp>
        <p:nvSpPr>
          <p:cNvPr id="8" name="TextBox 8"/>
          <p:cNvSpPr txBox="1"/>
          <p:nvPr/>
        </p:nvSpPr>
        <p:spPr>
          <a:xfrm>
            <a:off x="9829800" y="905579"/>
            <a:ext cx="7115810" cy="372114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ts val="728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5600" b="0" i="0" u="none" strike="noStrike" kern="1200" cap="none" spc="0" normalizeH="0" baseline="0" noProof="0" dirty="0">
                <a:ln>
                  <a:noFill/>
                </a:ln>
                <a:solidFill>
                  <a:srgbClr val="393838"/>
                </a:solidFill>
                <a:effectLst/>
                <a:uLnTx/>
                <a:uFillTx/>
                <a:latin typeface="Garet 1 Bold"/>
                <a:ea typeface="+mn-ea"/>
                <a:cs typeface="+mn-cs"/>
              </a:rPr>
              <a:t>Agenda Item 5c | </a:t>
            </a:r>
          </a:p>
          <a:p>
            <a:pPr marL="0" marR="0" lvl="0" indent="0" algn="l" defTabSz="914400" rtl="0" eaLnBrk="1" fontAlgn="auto" latinLnBrk="0" hangingPunct="1">
              <a:lnSpc>
                <a:spcPts val="728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5600" b="0" i="0" u="none" strike="noStrike" kern="1200" cap="none" spc="0" normalizeH="0" baseline="0" noProof="0" dirty="0">
                <a:ln>
                  <a:noFill/>
                </a:ln>
                <a:solidFill>
                  <a:srgbClr val="393838"/>
                </a:solidFill>
                <a:effectLst/>
                <a:uLnTx/>
                <a:uFillTx/>
                <a:latin typeface="Garet 1 Bold"/>
                <a:ea typeface="+mn-ea"/>
                <a:cs typeface="+mn-cs"/>
              </a:rPr>
              <a:t>Proposed Draft Workplan and Budget 2024‐2025</a:t>
            </a:r>
          </a:p>
        </p:txBody>
      </p:sp>
      <p:pic>
        <p:nvPicPr>
          <p:cNvPr id="11" name="Picture 10" descr="A logo of a city&#10;&#10;Description automatically generated">
            <a:extLst>
              <a:ext uri="{FF2B5EF4-FFF2-40B4-BE49-F238E27FC236}">
                <a16:creationId xmlns:a16="http://schemas.microsoft.com/office/drawing/2014/main" id="{67EB33D8-4B34-D83E-1A1B-33B3F3D7E8CF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89990" y="2324100"/>
            <a:ext cx="6485662" cy="6473611"/>
          </a:xfrm>
          <a:prstGeom prst="ellipse">
            <a:avLst/>
          </a:prstGeom>
          <a:ln w="63500" cap="rnd">
            <a:solidFill>
              <a:srgbClr val="333333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</p:spTree>
    <p:extLst>
      <p:ext uri="{BB962C8B-B14F-4D97-AF65-F5344CB8AC3E}">
        <p14:creationId xmlns:p14="http://schemas.microsoft.com/office/powerpoint/2010/main" val="367155073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BE7C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7683500" y="0"/>
            <a:ext cx="10604500" cy="10287000"/>
            <a:chOff x="0" y="0"/>
            <a:chExt cx="2792955" cy="2709333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2792955" cy="2709333"/>
            </a:xfrm>
            <a:custGeom>
              <a:avLst/>
              <a:gdLst/>
              <a:ahLst/>
              <a:cxnLst/>
              <a:rect l="l" t="t" r="r" b="b"/>
              <a:pathLst>
                <a:path w="2792955" h="2709333">
                  <a:moveTo>
                    <a:pt x="0" y="0"/>
                  </a:moveTo>
                  <a:lnTo>
                    <a:pt x="2792955" y="0"/>
                  </a:lnTo>
                  <a:lnTo>
                    <a:pt x="2792955" y="2709333"/>
                  </a:lnTo>
                  <a:lnTo>
                    <a:pt x="0" y="2709333"/>
                  </a:lnTo>
                  <a:close/>
                </a:path>
              </a:pathLst>
            </a:custGeom>
            <a:solidFill>
              <a:srgbClr val="4D9483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0" y="-66675"/>
              <a:ext cx="2792955" cy="2776008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marL="0" marR="0" lvl="0" indent="0" algn="ctr" defTabSz="914400" rtl="0" eaLnBrk="1" fontAlgn="auto" latinLnBrk="0" hangingPunct="1">
                <a:lnSpc>
                  <a:spcPts val="315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</p:grpSp>
      <p:grpSp>
        <p:nvGrpSpPr>
          <p:cNvPr id="5" name="Group 5"/>
          <p:cNvGrpSpPr/>
          <p:nvPr/>
        </p:nvGrpSpPr>
        <p:grpSpPr>
          <a:xfrm>
            <a:off x="1221556" y="4508485"/>
            <a:ext cx="5219695" cy="5219695"/>
            <a:chOff x="0" y="0"/>
            <a:chExt cx="6350000" cy="6350000"/>
          </a:xfrm>
        </p:grpSpPr>
        <p:sp>
          <p:nvSpPr>
            <p:cNvPr id="6" name="Freeform 6"/>
            <p:cNvSpPr/>
            <p:nvPr/>
          </p:nvSpPr>
          <p:spPr>
            <a:xfrm>
              <a:off x="0" y="0"/>
              <a:ext cx="6350000" cy="6350000"/>
            </a:xfrm>
            <a:custGeom>
              <a:avLst/>
              <a:gdLst/>
              <a:ahLst/>
              <a:cxnLst/>
              <a:rect l="l" t="t" r="r" b="b"/>
              <a:pathLst>
                <a:path w="6350000" h="6350000">
                  <a:moveTo>
                    <a:pt x="3175000" y="0"/>
                  </a:moveTo>
                  <a:cubicBezTo>
                    <a:pt x="1421496" y="0"/>
                    <a:pt x="0" y="1421496"/>
                    <a:pt x="0" y="3175000"/>
                  </a:cubicBezTo>
                  <a:cubicBezTo>
                    <a:pt x="0" y="4928504"/>
                    <a:pt x="1421496" y="6350000"/>
                    <a:pt x="3175000" y="6350000"/>
                  </a:cubicBezTo>
                  <a:cubicBezTo>
                    <a:pt x="4928504" y="6350000"/>
                    <a:pt x="6350000" y="4928504"/>
                    <a:pt x="6350000" y="3175000"/>
                  </a:cubicBezTo>
                  <a:cubicBezTo>
                    <a:pt x="6350000" y="1421496"/>
                    <a:pt x="4928504" y="0"/>
                    <a:pt x="3175000" y="0"/>
                  </a:cubicBezTo>
                  <a:close/>
                </a:path>
              </a:pathLst>
            </a:custGeom>
            <a:solidFill>
              <a:srgbClr val="CE3F66"/>
            </a:solidFill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7" name="Group 7"/>
          <p:cNvGrpSpPr>
            <a:grpSpLocks noChangeAspect="1"/>
          </p:cNvGrpSpPr>
          <p:nvPr/>
        </p:nvGrpSpPr>
        <p:grpSpPr>
          <a:xfrm>
            <a:off x="1532859" y="4874008"/>
            <a:ext cx="4597087" cy="4597069"/>
            <a:chOff x="0" y="0"/>
            <a:chExt cx="6350000" cy="6349975"/>
          </a:xfrm>
        </p:grpSpPr>
        <p:sp>
          <p:nvSpPr>
            <p:cNvPr id="8" name="Freeform 8"/>
            <p:cNvSpPr/>
            <p:nvPr/>
          </p:nvSpPr>
          <p:spPr>
            <a:xfrm>
              <a:off x="0" y="0"/>
              <a:ext cx="6350000" cy="6349974"/>
            </a:xfrm>
            <a:custGeom>
              <a:avLst/>
              <a:gdLst/>
              <a:ahLst/>
              <a:cxnLst/>
              <a:rect l="l" t="t" r="r" b="b"/>
              <a:pathLst>
                <a:path w="6350000" h="6349974">
                  <a:moveTo>
                    <a:pt x="6350000" y="3175025"/>
                  </a:moveTo>
                  <a:cubicBezTo>
                    <a:pt x="6350000" y="4928451"/>
                    <a:pt x="4928476" y="6349974"/>
                    <a:pt x="3175000" y="6349974"/>
                  </a:cubicBezTo>
                  <a:cubicBezTo>
                    <a:pt x="1421498" y="6349974"/>
                    <a:pt x="0" y="4928451"/>
                    <a:pt x="0" y="3175025"/>
                  </a:cubicBezTo>
                  <a:cubicBezTo>
                    <a:pt x="0" y="1421511"/>
                    <a:pt x="1421498" y="0"/>
                    <a:pt x="3175000" y="0"/>
                  </a:cubicBezTo>
                  <a:cubicBezTo>
                    <a:pt x="4928501" y="0"/>
                    <a:pt x="6350000" y="1421511"/>
                    <a:pt x="6350000" y="3175025"/>
                  </a:cubicBezTo>
                  <a:close/>
                </a:path>
              </a:pathLst>
            </a:custGeom>
            <a:blipFill>
              <a:blip r:embed="rId2"/>
              <a:stretch>
                <a:fillRect/>
              </a:stretch>
            </a:blipFill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9" name="Freeform 9"/>
          <p:cNvSpPr/>
          <p:nvPr/>
        </p:nvSpPr>
        <p:spPr>
          <a:xfrm>
            <a:off x="7683500" y="0"/>
            <a:ext cx="10604500" cy="9748017"/>
          </a:xfrm>
          <a:custGeom>
            <a:avLst/>
            <a:gdLst/>
            <a:ahLst/>
            <a:cxnLst/>
            <a:rect l="l" t="t" r="r" b="b"/>
            <a:pathLst>
              <a:path w="10604500" h="9748017">
                <a:moveTo>
                  <a:pt x="0" y="0"/>
                </a:moveTo>
                <a:lnTo>
                  <a:pt x="10604500" y="0"/>
                </a:lnTo>
                <a:lnTo>
                  <a:pt x="10604500" y="9748017"/>
                </a:lnTo>
                <a:lnTo>
                  <a:pt x="0" y="9748017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10" name="TextBox 10"/>
          <p:cNvSpPr txBox="1"/>
          <p:nvPr/>
        </p:nvSpPr>
        <p:spPr>
          <a:xfrm>
            <a:off x="229166" y="830675"/>
            <a:ext cx="7351884" cy="294882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ts val="6159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399" b="0" i="0" u="none" strike="noStrike" kern="1200" cap="none" spc="0" normalizeH="0" baseline="0" noProof="0" dirty="0">
                <a:ln>
                  <a:noFill/>
                </a:ln>
                <a:solidFill>
                  <a:srgbClr val="393838"/>
                </a:solidFill>
                <a:effectLst/>
                <a:uLnTx/>
                <a:uFillTx/>
                <a:latin typeface="Garet 2 Bold"/>
                <a:ea typeface="+mn-ea"/>
                <a:cs typeface="+mn-cs"/>
              </a:rPr>
              <a:t>Proposed Draft Workplan and Budget 2024‐2025</a:t>
            </a:r>
          </a:p>
          <a:p>
            <a:pPr marL="0" marR="0" lvl="0" indent="0" algn="ctr" defTabSz="914400" rtl="0" eaLnBrk="1" fontAlgn="auto" latinLnBrk="0" hangingPunct="1">
              <a:lnSpc>
                <a:spcPts val="406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4399" b="0" i="0" u="none" strike="noStrike" kern="1200" cap="none" spc="0" normalizeH="0" baseline="0" noProof="0" dirty="0">
              <a:ln>
                <a:noFill/>
              </a:ln>
              <a:solidFill>
                <a:srgbClr val="393838"/>
              </a:solidFill>
              <a:effectLst/>
              <a:uLnTx/>
              <a:uFillTx/>
              <a:latin typeface="Garet 2 Bold"/>
              <a:ea typeface="+mn-ea"/>
              <a:cs typeface="+mn-cs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BE7C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1028700" y="4393229"/>
            <a:ext cx="5219695" cy="5219695"/>
            <a:chOff x="0" y="0"/>
            <a:chExt cx="6350000" cy="6350000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6350000" cy="6350000"/>
            </a:xfrm>
            <a:custGeom>
              <a:avLst/>
              <a:gdLst/>
              <a:ahLst/>
              <a:cxnLst/>
              <a:rect l="l" t="t" r="r" b="b"/>
              <a:pathLst>
                <a:path w="6350000" h="6350000">
                  <a:moveTo>
                    <a:pt x="3175000" y="0"/>
                  </a:moveTo>
                  <a:cubicBezTo>
                    <a:pt x="1421496" y="0"/>
                    <a:pt x="0" y="1421496"/>
                    <a:pt x="0" y="3175000"/>
                  </a:cubicBezTo>
                  <a:cubicBezTo>
                    <a:pt x="0" y="4928504"/>
                    <a:pt x="1421496" y="6350000"/>
                    <a:pt x="3175000" y="6350000"/>
                  </a:cubicBezTo>
                  <a:cubicBezTo>
                    <a:pt x="4928504" y="6350000"/>
                    <a:pt x="6350000" y="4928504"/>
                    <a:pt x="6350000" y="3175000"/>
                  </a:cubicBezTo>
                  <a:cubicBezTo>
                    <a:pt x="6350000" y="1421496"/>
                    <a:pt x="4928504" y="0"/>
                    <a:pt x="3175000" y="0"/>
                  </a:cubicBezTo>
                  <a:close/>
                </a:path>
              </a:pathLst>
            </a:custGeom>
            <a:solidFill>
              <a:srgbClr val="FFC966"/>
            </a:solidFill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4" name="Group 4"/>
          <p:cNvGrpSpPr/>
          <p:nvPr/>
        </p:nvGrpSpPr>
        <p:grpSpPr>
          <a:xfrm>
            <a:off x="1028700" y="1738053"/>
            <a:ext cx="5265024" cy="5265024"/>
            <a:chOff x="0" y="0"/>
            <a:chExt cx="6350000" cy="6350000"/>
          </a:xfrm>
        </p:grpSpPr>
        <p:sp>
          <p:nvSpPr>
            <p:cNvPr id="5" name="Freeform 5"/>
            <p:cNvSpPr/>
            <p:nvPr/>
          </p:nvSpPr>
          <p:spPr>
            <a:xfrm>
              <a:off x="0" y="0"/>
              <a:ext cx="6350000" cy="6350000"/>
            </a:xfrm>
            <a:custGeom>
              <a:avLst/>
              <a:gdLst/>
              <a:ahLst/>
              <a:cxnLst/>
              <a:rect l="l" t="t" r="r" b="b"/>
              <a:pathLst>
                <a:path w="6350000" h="6350000">
                  <a:moveTo>
                    <a:pt x="3175000" y="0"/>
                  </a:moveTo>
                  <a:cubicBezTo>
                    <a:pt x="1421496" y="0"/>
                    <a:pt x="0" y="1421496"/>
                    <a:pt x="0" y="3175000"/>
                  </a:cubicBezTo>
                  <a:cubicBezTo>
                    <a:pt x="0" y="4928504"/>
                    <a:pt x="1421496" y="6350000"/>
                    <a:pt x="3175000" y="6350000"/>
                  </a:cubicBezTo>
                  <a:cubicBezTo>
                    <a:pt x="4928504" y="6350000"/>
                    <a:pt x="6350000" y="4928504"/>
                    <a:pt x="6350000" y="3175000"/>
                  </a:cubicBezTo>
                  <a:cubicBezTo>
                    <a:pt x="6350000" y="1421496"/>
                    <a:pt x="4928504" y="0"/>
                    <a:pt x="3175000" y="0"/>
                  </a:cubicBezTo>
                  <a:close/>
                </a:path>
              </a:pathLst>
            </a:custGeom>
            <a:solidFill>
              <a:srgbClr val="4D9483"/>
            </a:solidFill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6" name="Freeform 6"/>
          <p:cNvSpPr/>
          <p:nvPr/>
        </p:nvSpPr>
        <p:spPr>
          <a:xfrm>
            <a:off x="8954099" y="0"/>
            <a:ext cx="6472925" cy="10287000"/>
          </a:xfrm>
          <a:custGeom>
            <a:avLst/>
            <a:gdLst/>
            <a:ahLst/>
            <a:cxnLst/>
            <a:rect l="l" t="t" r="r" b="b"/>
            <a:pathLst>
              <a:path w="6472925" h="10287000">
                <a:moveTo>
                  <a:pt x="0" y="0"/>
                </a:moveTo>
                <a:lnTo>
                  <a:pt x="6472926" y="0"/>
                </a:lnTo>
                <a:lnTo>
                  <a:pt x="6472926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7" name="TextBox 7"/>
          <p:cNvSpPr txBox="1"/>
          <p:nvPr/>
        </p:nvSpPr>
        <p:spPr>
          <a:xfrm>
            <a:off x="391070" y="343087"/>
            <a:ext cx="6540283" cy="92646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ts val="7539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5799" b="0" i="0" u="none" strike="noStrike" kern="1200" cap="none" spc="0" normalizeH="0" baseline="0" noProof="0">
                <a:ln>
                  <a:noFill/>
                </a:ln>
                <a:solidFill>
                  <a:srgbClr val="4D9483"/>
                </a:solidFill>
                <a:effectLst/>
                <a:uLnTx/>
                <a:uFillTx/>
                <a:latin typeface="Garet 2"/>
                <a:ea typeface="+mn-ea"/>
                <a:cs typeface="+mn-cs"/>
              </a:rPr>
              <a:t>“Top 10” Projects</a:t>
            </a:r>
          </a:p>
        </p:txBody>
      </p:sp>
      <p:grpSp>
        <p:nvGrpSpPr>
          <p:cNvPr id="8" name="Group 8"/>
          <p:cNvGrpSpPr>
            <a:grpSpLocks noChangeAspect="1"/>
          </p:cNvGrpSpPr>
          <p:nvPr/>
        </p:nvGrpSpPr>
        <p:grpSpPr>
          <a:xfrm>
            <a:off x="1269544" y="3387630"/>
            <a:ext cx="4738007" cy="4737988"/>
            <a:chOff x="0" y="0"/>
            <a:chExt cx="6350000" cy="6349975"/>
          </a:xfrm>
        </p:grpSpPr>
        <p:sp>
          <p:nvSpPr>
            <p:cNvPr id="9" name="Freeform 9"/>
            <p:cNvSpPr/>
            <p:nvPr/>
          </p:nvSpPr>
          <p:spPr>
            <a:xfrm>
              <a:off x="0" y="0"/>
              <a:ext cx="6350000" cy="6349974"/>
            </a:xfrm>
            <a:custGeom>
              <a:avLst/>
              <a:gdLst/>
              <a:ahLst/>
              <a:cxnLst/>
              <a:rect l="l" t="t" r="r" b="b"/>
              <a:pathLst>
                <a:path w="6350000" h="6349974">
                  <a:moveTo>
                    <a:pt x="6350000" y="3175025"/>
                  </a:moveTo>
                  <a:cubicBezTo>
                    <a:pt x="6350000" y="4928451"/>
                    <a:pt x="4928476" y="6349974"/>
                    <a:pt x="3175000" y="6349974"/>
                  </a:cubicBezTo>
                  <a:cubicBezTo>
                    <a:pt x="1421498" y="6349974"/>
                    <a:pt x="0" y="4928451"/>
                    <a:pt x="0" y="3175025"/>
                  </a:cubicBezTo>
                  <a:cubicBezTo>
                    <a:pt x="0" y="1421511"/>
                    <a:pt x="1421498" y="0"/>
                    <a:pt x="3175000" y="0"/>
                  </a:cubicBezTo>
                  <a:cubicBezTo>
                    <a:pt x="4928501" y="0"/>
                    <a:pt x="6350000" y="1421511"/>
                    <a:pt x="6350000" y="3175025"/>
                  </a:cubicBezTo>
                  <a:close/>
                </a:path>
              </a:pathLst>
            </a:custGeom>
            <a:blipFill>
              <a:blip r:embed="rId3">
                <a:alphaModFix amt="97000"/>
              </a:blip>
              <a:stretch>
                <a:fillRect/>
              </a:stretch>
            </a:blipFill>
          </p:spPr>
          <p:txBody>
            <a:bodyPr/>
            <a:lstStyle/>
            <a:p>
              <a:endParaRPr lang="en-US"/>
            </a:p>
          </p:txBody>
        </p:sp>
      </p:grp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BE7C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1028700" y="4393229"/>
            <a:ext cx="5219695" cy="5219695"/>
            <a:chOff x="0" y="0"/>
            <a:chExt cx="6350000" cy="6350000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6350000" cy="6350000"/>
            </a:xfrm>
            <a:custGeom>
              <a:avLst/>
              <a:gdLst/>
              <a:ahLst/>
              <a:cxnLst/>
              <a:rect l="l" t="t" r="r" b="b"/>
              <a:pathLst>
                <a:path w="6350000" h="6350000">
                  <a:moveTo>
                    <a:pt x="3175000" y="0"/>
                  </a:moveTo>
                  <a:cubicBezTo>
                    <a:pt x="1421496" y="0"/>
                    <a:pt x="0" y="1421496"/>
                    <a:pt x="0" y="3175000"/>
                  </a:cubicBezTo>
                  <a:cubicBezTo>
                    <a:pt x="0" y="4928504"/>
                    <a:pt x="1421496" y="6350000"/>
                    <a:pt x="3175000" y="6350000"/>
                  </a:cubicBezTo>
                  <a:cubicBezTo>
                    <a:pt x="4928504" y="6350000"/>
                    <a:pt x="6350000" y="4928504"/>
                    <a:pt x="6350000" y="3175000"/>
                  </a:cubicBezTo>
                  <a:cubicBezTo>
                    <a:pt x="6350000" y="1421496"/>
                    <a:pt x="4928504" y="0"/>
                    <a:pt x="3175000" y="0"/>
                  </a:cubicBezTo>
                  <a:close/>
                </a:path>
              </a:pathLst>
            </a:custGeom>
            <a:solidFill>
              <a:srgbClr val="FFC966"/>
            </a:solidFill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4" name="Group 4"/>
          <p:cNvGrpSpPr/>
          <p:nvPr/>
        </p:nvGrpSpPr>
        <p:grpSpPr>
          <a:xfrm>
            <a:off x="1028700" y="1738053"/>
            <a:ext cx="5265024" cy="5265024"/>
            <a:chOff x="0" y="0"/>
            <a:chExt cx="6350000" cy="6350000"/>
          </a:xfrm>
        </p:grpSpPr>
        <p:sp>
          <p:nvSpPr>
            <p:cNvPr id="5" name="Freeform 5"/>
            <p:cNvSpPr/>
            <p:nvPr/>
          </p:nvSpPr>
          <p:spPr>
            <a:xfrm>
              <a:off x="0" y="0"/>
              <a:ext cx="6350000" cy="6350000"/>
            </a:xfrm>
            <a:custGeom>
              <a:avLst/>
              <a:gdLst/>
              <a:ahLst/>
              <a:cxnLst/>
              <a:rect l="l" t="t" r="r" b="b"/>
              <a:pathLst>
                <a:path w="6350000" h="6350000">
                  <a:moveTo>
                    <a:pt x="3175000" y="0"/>
                  </a:moveTo>
                  <a:cubicBezTo>
                    <a:pt x="1421496" y="0"/>
                    <a:pt x="0" y="1421496"/>
                    <a:pt x="0" y="3175000"/>
                  </a:cubicBezTo>
                  <a:cubicBezTo>
                    <a:pt x="0" y="4928504"/>
                    <a:pt x="1421496" y="6350000"/>
                    <a:pt x="3175000" y="6350000"/>
                  </a:cubicBezTo>
                  <a:cubicBezTo>
                    <a:pt x="4928504" y="6350000"/>
                    <a:pt x="6350000" y="4928504"/>
                    <a:pt x="6350000" y="3175000"/>
                  </a:cubicBezTo>
                  <a:cubicBezTo>
                    <a:pt x="6350000" y="1421496"/>
                    <a:pt x="4928504" y="0"/>
                    <a:pt x="3175000" y="0"/>
                  </a:cubicBezTo>
                  <a:close/>
                </a:path>
              </a:pathLst>
            </a:custGeom>
            <a:solidFill>
              <a:srgbClr val="4D9483"/>
            </a:solidFill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6" name="Group 6"/>
          <p:cNvGrpSpPr>
            <a:grpSpLocks noChangeAspect="1"/>
          </p:cNvGrpSpPr>
          <p:nvPr/>
        </p:nvGrpSpPr>
        <p:grpSpPr>
          <a:xfrm>
            <a:off x="1269544" y="3372724"/>
            <a:ext cx="4738007" cy="4737988"/>
            <a:chOff x="0" y="0"/>
            <a:chExt cx="6350000" cy="6349975"/>
          </a:xfrm>
        </p:grpSpPr>
        <p:sp>
          <p:nvSpPr>
            <p:cNvPr id="7" name="Freeform 7"/>
            <p:cNvSpPr/>
            <p:nvPr/>
          </p:nvSpPr>
          <p:spPr>
            <a:xfrm>
              <a:off x="0" y="0"/>
              <a:ext cx="6350000" cy="6349974"/>
            </a:xfrm>
            <a:custGeom>
              <a:avLst/>
              <a:gdLst/>
              <a:ahLst/>
              <a:cxnLst/>
              <a:rect l="l" t="t" r="r" b="b"/>
              <a:pathLst>
                <a:path w="6350000" h="6349974">
                  <a:moveTo>
                    <a:pt x="6350000" y="3175025"/>
                  </a:moveTo>
                  <a:cubicBezTo>
                    <a:pt x="6350000" y="4928451"/>
                    <a:pt x="4928476" y="6349974"/>
                    <a:pt x="3175000" y="6349974"/>
                  </a:cubicBezTo>
                  <a:cubicBezTo>
                    <a:pt x="1421498" y="6349974"/>
                    <a:pt x="0" y="4928451"/>
                    <a:pt x="0" y="3175025"/>
                  </a:cubicBezTo>
                  <a:cubicBezTo>
                    <a:pt x="0" y="1421511"/>
                    <a:pt x="1421498" y="0"/>
                    <a:pt x="3175000" y="0"/>
                  </a:cubicBezTo>
                  <a:cubicBezTo>
                    <a:pt x="4928501" y="0"/>
                    <a:pt x="6350000" y="1421511"/>
                    <a:pt x="6350000" y="3175025"/>
                  </a:cubicBezTo>
                  <a:close/>
                </a:path>
              </a:pathLst>
            </a:custGeom>
            <a:blipFill>
              <a:blip r:embed="rId2">
                <a:alphaModFix amt="97000"/>
              </a:blip>
              <a:stretch>
                <a:fillRect/>
              </a:stretch>
            </a:blipFill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8" name="Freeform 8"/>
          <p:cNvSpPr/>
          <p:nvPr/>
        </p:nvSpPr>
        <p:spPr>
          <a:xfrm>
            <a:off x="6680216" y="1422421"/>
            <a:ext cx="5800338" cy="8190503"/>
          </a:xfrm>
          <a:custGeom>
            <a:avLst/>
            <a:gdLst/>
            <a:ahLst/>
            <a:cxnLst/>
            <a:rect l="l" t="t" r="r" b="b"/>
            <a:pathLst>
              <a:path w="5800338" h="8190503">
                <a:moveTo>
                  <a:pt x="0" y="0"/>
                </a:moveTo>
                <a:lnTo>
                  <a:pt x="5800338" y="0"/>
                </a:lnTo>
                <a:lnTo>
                  <a:pt x="5800338" y="8190503"/>
                </a:lnTo>
                <a:lnTo>
                  <a:pt x="0" y="8190503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9" name="Freeform 9"/>
          <p:cNvSpPr/>
          <p:nvPr/>
        </p:nvSpPr>
        <p:spPr>
          <a:xfrm>
            <a:off x="12691976" y="1422421"/>
            <a:ext cx="5261160" cy="8190503"/>
          </a:xfrm>
          <a:custGeom>
            <a:avLst/>
            <a:gdLst/>
            <a:ahLst/>
            <a:cxnLst/>
            <a:rect l="l" t="t" r="r" b="b"/>
            <a:pathLst>
              <a:path w="5261160" h="8190503">
                <a:moveTo>
                  <a:pt x="0" y="0"/>
                </a:moveTo>
                <a:lnTo>
                  <a:pt x="5261160" y="0"/>
                </a:lnTo>
                <a:lnTo>
                  <a:pt x="5261160" y="8190503"/>
                </a:lnTo>
                <a:lnTo>
                  <a:pt x="0" y="8190503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10" name="TextBox 10"/>
          <p:cNvSpPr txBox="1"/>
          <p:nvPr/>
        </p:nvSpPr>
        <p:spPr>
          <a:xfrm>
            <a:off x="391070" y="395792"/>
            <a:ext cx="6540283" cy="82105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ts val="663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5100" b="0" i="0" u="none" strike="noStrike" kern="1200" cap="none" spc="0" normalizeH="0" baseline="0" noProof="0">
                <a:ln>
                  <a:noFill/>
                </a:ln>
                <a:solidFill>
                  <a:srgbClr val="4D9483"/>
                </a:solidFill>
                <a:effectLst/>
                <a:uLnTx/>
                <a:uFillTx/>
                <a:latin typeface="Garet 2"/>
                <a:ea typeface="+mn-ea"/>
                <a:cs typeface="+mn-cs"/>
              </a:rPr>
              <a:t>Remaining Projects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BE7C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7785882" y="0"/>
            <a:ext cx="9473418" cy="10287000"/>
          </a:xfrm>
          <a:custGeom>
            <a:avLst/>
            <a:gdLst/>
            <a:ahLst/>
            <a:cxnLst/>
            <a:rect l="l" t="t" r="r" b="b"/>
            <a:pathLst>
              <a:path w="9473418" h="10287000">
                <a:moveTo>
                  <a:pt x="0" y="0"/>
                </a:moveTo>
                <a:lnTo>
                  <a:pt x="9473418" y="0"/>
                </a:lnTo>
                <a:lnTo>
                  <a:pt x="9473418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20104"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3" name="TextBox 3"/>
          <p:cNvSpPr txBox="1"/>
          <p:nvPr/>
        </p:nvSpPr>
        <p:spPr>
          <a:xfrm>
            <a:off x="687221" y="395792"/>
            <a:ext cx="5902653" cy="82105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ts val="663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5100" b="0" i="0" u="none" strike="noStrike" kern="1200" cap="none" spc="0" normalizeH="0" baseline="0" noProof="0">
                <a:ln>
                  <a:noFill/>
                </a:ln>
                <a:solidFill>
                  <a:srgbClr val="4D9483"/>
                </a:solidFill>
                <a:effectLst/>
                <a:uLnTx/>
                <a:uFillTx/>
                <a:latin typeface="Garet 2"/>
                <a:ea typeface="+mn-ea"/>
                <a:cs typeface="+mn-cs"/>
              </a:rPr>
              <a:t>Proposed Budget</a:t>
            </a:r>
          </a:p>
        </p:txBody>
      </p:sp>
      <p:grpSp>
        <p:nvGrpSpPr>
          <p:cNvPr id="4" name="Group 4"/>
          <p:cNvGrpSpPr/>
          <p:nvPr/>
        </p:nvGrpSpPr>
        <p:grpSpPr>
          <a:xfrm>
            <a:off x="1028700" y="4393229"/>
            <a:ext cx="5219695" cy="5219695"/>
            <a:chOff x="0" y="0"/>
            <a:chExt cx="6350000" cy="6350000"/>
          </a:xfrm>
        </p:grpSpPr>
        <p:sp>
          <p:nvSpPr>
            <p:cNvPr id="5" name="Freeform 5"/>
            <p:cNvSpPr/>
            <p:nvPr/>
          </p:nvSpPr>
          <p:spPr>
            <a:xfrm>
              <a:off x="0" y="0"/>
              <a:ext cx="6350000" cy="6350000"/>
            </a:xfrm>
            <a:custGeom>
              <a:avLst/>
              <a:gdLst/>
              <a:ahLst/>
              <a:cxnLst/>
              <a:rect l="l" t="t" r="r" b="b"/>
              <a:pathLst>
                <a:path w="6350000" h="6350000">
                  <a:moveTo>
                    <a:pt x="3175000" y="0"/>
                  </a:moveTo>
                  <a:cubicBezTo>
                    <a:pt x="1421496" y="0"/>
                    <a:pt x="0" y="1421496"/>
                    <a:pt x="0" y="3175000"/>
                  </a:cubicBezTo>
                  <a:cubicBezTo>
                    <a:pt x="0" y="4928504"/>
                    <a:pt x="1421496" y="6350000"/>
                    <a:pt x="3175000" y="6350000"/>
                  </a:cubicBezTo>
                  <a:cubicBezTo>
                    <a:pt x="4928504" y="6350000"/>
                    <a:pt x="6350000" y="4928504"/>
                    <a:pt x="6350000" y="3175000"/>
                  </a:cubicBezTo>
                  <a:cubicBezTo>
                    <a:pt x="6350000" y="1421496"/>
                    <a:pt x="4928504" y="0"/>
                    <a:pt x="3175000" y="0"/>
                  </a:cubicBezTo>
                  <a:close/>
                </a:path>
              </a:pathLst>
            </a:custGeom>
            <a:solidFill>
              <a:srgbClr val="FFC966"/>
            </a:solidFill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6" name="Group 6"/>
          <p:cNvGrpSpPr/>
          <p:nvPr/>
        </p:nvGrpSpPr>
        <p:grpSpPr>
          <a:xfrm>
            <a:off x="1028700" y="1738053"/>
            <a:ext cx="5265024" cy="5265024"/>
            <a:chOff x="0" y="0"/>
            <a:chExt cx="6350000" cy="6350000"/>
          </a:xfrm>
        </p:grpSpPr>
        <p:sp>
          <p:nvSpPr>
            <p:cNvPr id="7" name="Freeform 7"/>
            <p:cNvSpPr/>
            <p:nvPr/>
          </p:nvSpPr>
          <p:spPr>
            <a:xfrm>
              <a:off x="0" y="0"/>
              <a:ext cx="6350000" cy="6350000"/>
            </a:xfrm>
            <a:custGeom>
              <a:avLst/>
              <a:gdLst/>
              <a:ahLst/>
              <a:cxnLst/>
              <a:rect l="l" t="t" r="r" b="b"/>
              <a:pathLst>
                <a:path w="6350000" h="6350000">
                  <a:moveTo>
                    <a:pt x="3175000" y="0"/>
                  </a:moveTo>
                  <a:cubicBezTo>
                    <a:pt x="1421496" y="0"/>
                    <a:pt x="0" y="1421496"/>
                    <a:pt x="0" y="3175000"/>
                  </a:cubicBezTo>
                  <a:cubicBezTo>
                    <a:pt x="0" y="4928504"/>
                    <a:pt x="1421496" y="6350000"/>
                    <a:pt x="3175000" y="6350000"/>
                  </a:cubicBezTo>
                  <a:cubicBezTo>
                    <a:pt x="4928504" y="6350000"/>
                    <a:pt x="6350000" y="4928504"/>
                    <a:pt x="6350000" y="3175000"/>
                  </a:cubicBezTo>
                  <a:cubicBezTo>
                    <a:pt x="6350000" y="1421496"/>
                    <a:pt x="4928504" y="0"/>
                    <a:pt x="3175000" y="0"/>
                  </a:cubicBezTo>
                  <a:close/>
                </a:path>
              </a:pathLst>
            </a:custGeom>
            <a:solidFill>
              <a:srgbClr val="4D9483"/>
            </a:solidFill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8" name="Group 8"/>
          <p:cNvGrpSpPr>
            <a:grpSpLocks noChangeAspect="1"/>
          </p:cNvGrpSpPr>
          <p:nvPr/>
        </p:nvGrpSpPr>
        <p:grpSpPr>
          <a:xfrm>
            <a:off x="1269544" y="3387630"/>
            <a:ext cx="4738007" cy="4737988"/>
            <a:chOff x="0" y="0"/>
            <a:chExt cx="6350000" cy="6349975"/>
          </a:xfrm>
        </p:grpSpPr>
        <p:sp>
          <p:nvSpPr>
            <p:cNvPr id="9" name="Freeform 9"/>
            <p:cNvSpPr/>
            <p:nvPr/>
          </p:nvSpPr>
          <p:spPr>
            <a:xfrm>
              <a:off x="0" y="0"/>
              <a:ext cx="6350000" cy="6349974"/>
            </a:xfrm>
            <a:custGeom>
              <a:avLst/>
              <a:gdLst/>
              <a:ahLst/>
              <a:cxnLst/>
              <a:rect l="l" t="t" r="r" b="b"/>
              <a:pathLst>
                <a:path w="6350000" h="6349974">
                  <a:moveTo>
                    <a:pt x="6350000" y="3175025"/>
                  </a:moveTo>
                  <a:cubicBezTo>
                    <a:pt x="6350000" y="4928451"/>
                    <a:pt x="4928476" y="6349974"/>
                    <a:pt x="3175000" y="6349974"/>
                  </a:cubicBezTo>
                  <a:cubicBezTo>
                    <a:pt x="1421498" y="6349974"/>
                    <a:pt x="0" y="4928451"/>
                    <a:pt x="0" y="3175025"/>
                  </a:cubicBezTo>
                  <a:cubicBezTo>
                    <a:pt x="0" y="1421511"/>
                    <a:pt x="1421498" y="0"/>
                    <a:pt x="3175000" y="0"/>
                  </a:cubicBezTo>
                  <a:cubicBezTo>
                    <a:pt x="4928501" y="0"/>
                    <a:pt x="6350000" y="1421511"/>
                    <a:pt x="6350000" y="3175025"/>
                  </a:cubicBezTo>
                  <a:close/>
                </a:path>
              </a:pathLst>
            </a:custGeom>
            <a:blipFill>
              <a:blip r:embed="rId3">
                <a:alphaModFix amt="97000"/>
              </a:blip>
              <a:stretch>
                <a:fillRect/>
              </a:stretch>
            </a:blipFill>
          </p:spPr>
          <p:txBody>
            <a:bodyPr/>
            <a:lstStyle/>
            <a:p>
              <a:endParaRPr lang="en-US"/>
            </a:p>
          </p:txBody>
        </p:sp>
      </p:grp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BE7C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751659" y="1740666"/>
            <a:ext cx="16784682" cy="7695879"/>
          </a:xfrm>
          <a:custGeom>
            <a:avLst/>
            <a:gdLst/>
            <a:ahLst/>
            <a:cxnLst/>
            <a:rect l="l" t="t" r="r" b="b"/>
            <a:pathLst>
              <a:path w="16784682" h="7695879">
                <a:moveTo>
                  <a:pt x="0" y="0"/>
                </a:moveTo>
                <a:lnTo>
                  <a:pt x="16784682" y="0"/>
                </a:lnTo>
                <a:lnTo>
                  <a:pt x="16784682" y="7695880"/>
                </a:lnTo>
                <a:lnTo>
                  <a:pt x="0" y="769588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47614" b="-136830"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3" name="TextBox 3"/>
          <p:cNvSpPr txBox="1"/>
          <p:nvPr/>
        </p:nvSpPr>
        <p:spPr>
          <a:xfrm>
            <a:off x="687221" y="395792"/>
            <a:ext cx="5902653" cy="82105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ts val="663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5100" b="0" i="0" u="none" strike="noStrike" kern="1200" cap="none" spc="0" normalizeH="0" baseline="0" noProof="0">
                <a:ln>
                  <a:noFill/>
                </a:ln>
                <a:solidFill>
                  <a:srgbClr val="4D9483"/>
                </a:solidFill>
                <a:effectLst/>
                <a:uLnTx/>
                <a:uFillTx/>
                <a:latin typeface="Garet 2"/>
                <a:ea typeface="+mn-ea"/>
                <a:cs typeface="+mn-cs"/>
              </a:rPr>
              <a:t>Proposed Budget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E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 rot="5400000" flipV="1">
            <a:off x="13144500" y="5143500"/>
            <a:ext cx="5486400" cy="2743200"/>
          </a:xfrm>
          <a:custGeom>
            <a:avLst/>
            <a:gdLst/>
            <a:ahLst/>
            <a:cxnLst/>
            <a:rect l="l" t="t" r="r" b="b"/>
            <a:pathLst>
              <a:path w="5486400" h="2743200">
                <a:moveTo>
                  <a:pt x="0" y="2743200"/>
                </a:moveTo>
                <a:lnTo>
                  <a:pt x="5486400" y="2743200"/>
                </a:lnTo>
                <a:lnTo>
                  <a:pt x="5486400" y="0"/>
                </a:lnTo>
                <a:lnTo>
                  <a:pt x="0" y="0"/>
                </a:lnTo>
                <a:lnTo>
                  <a:pt x="0" y="274320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3" name="Freeform 3"/>
          <p:cNvSpPr/>
          <p:nvPr/>
        </p:nvSpPr>
        <p:spPr>
          <a:xfrm flipH="1">
            <a:off x="11772900" y="1028700"/>
            <a:ext cx="2743200" cy="2743200"/>
          </a:xfrm>
          <a:custGeom>
            <a:avLst/>
            <a:gdLst/>
            <a:ahLst/>
            <a:cxnLst/>
            <a:rect l="l" t="t" r="r" b="b"/>
            <a:pathLst>
              <a:path w="2743200" h="2743200">
                <a:moveTo>
                  <a:pt x="2743200" y="0"/>
                </a:moveTo>
                <a:lnTo>
                  <a:pt x="0" y="0"/>
                </a:lnTo>
                <a:lnTo>
                  <a:pt x="0" y="2743200"/>
                </a:lnTo>
                <a:lnTo>
                  <a:pt x="2743200" y="2743200"/>
                </a:lnTo>
                <a:lnTo>
                  <a:pt x="274320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4" name="Freeform 4"/>
          <p:cNvSpPr/>
          <p:nvPr/>
        </p:nvSpPr>
        <p:spPr>
          <a:xfrm flipV="1">
            <a:off x="11772900" y="3752850"/>
            <a:ext cx="2743200" cy="2743200"/>
          </a:xfrm>
          <a:custGeom>
            <a:avLst/>
            <a:gdLst/>
            <a:ahLst/>
            <a:cxnLst/>
            <a:rect l="l" t="t" r="r" b="b"/>
            <a:pathLst>
              <a:path w="2743200" h="2743200">
                <a:moveTo>
                  <a:pt x="0" y="2743200"/>
                </a:moveTo>
                <a:lnTo>
                  <a:pt x="2743200" y="2743200"/>
                </a:lnTo>
                <a:lnTo>
                  <a:pt x="2743200" y="0"/>
                </a:lnTo>
                <a:lnTo>
                  <a:pt x="0" y="0"/>
                </a:lnTo>
                <a:lnTo>
                  <a:pt x="0" y="274320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grpSp>
        <p:nvGrpSpPr>
          <p:cNvPr id="5" name="Group 5"/>
          <p:cNvGrpSpPr/>
          <p:nvPr/>
        </p:nvGrpSpPr>
        <p:grpSpPr>
          <a:xfrm>
            <a:off x="14313345" y="1047750"/>
            <a:ext cx="2917380" cy="2917380"/>
            <a:chOff x="0" y="0"/>
            <a:chExt cx="6350000" cy="6350000"/>
          </a:xfrm>
        </p:grpSpPr>
        <p:sp>
          <p:nvSpPr>
            <p:cNvPr id="6" name="Freeform 6"/>
            <p:cNvSpPr/>
            <p:nvPr/>
          </p:nvSpPr>
          <p:spPr>
            <a:xfrm>
              <a:off x="0" y="0"/>
              <a:ext cx="6350000" cy="6350000"/>
            </a:xfrm>
            <a:custGeom>
              <a:avLst/>
              <a:gdLst/>
              <a:ahLst/>
              <a:cxnLst/>
              <a:rect l="l" t="t" r="r" b="b"/>
              <a:pathLst>
                <a:path w="6350000" h="6350000">
                  <a:moveTo>
                    <a:pt x="3175000" y="0"/>
                  </a:moveTo>
                  <a:cubicBezTo>
                    <a:pt x="1421496" y="0"/>
                    <a:pt x="0" y="1421496"/>
                    <a:pt x="0" y="3175000"/>
                  </a:cubicBezTo>
                  <a:cubicBezTo>
                    <a:pt x="0" y="4928504"/>
                    <a:pt x="1421496" y="6350000"/>
                    <a:pt x="3175000" y="6350000"/>
                  </a:cubicBezTo>
                  <a:cubicBezTo>
                    <a:pt x="4928504" y="6350000"/>
                    <a:pt x="6350000" y="4928504"/>
                    <a:pt x="6350000" y="3175000"/>
                  </a:cubicBezTo>
                  <a:cubicBezTo>
                    <a:pt x="6350000" y="1421496"/>
                    <a:pt x="4928504" y="0"/>
                    <a:pt x="3175000" y="0"/>
                  </a:cubicBezTo>
                  <a:close/>
                </a:path>
              </a:pathLst>
            </a:custGeom>
            <a:solidFill>
              <a:srgbClr val="E86424"/>
            </a:solidFill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</p:grpSp>
      <p:grpSp>
        <p:nvGrpSpPr>
          <p:cNvPr id="7" name="Group 7"/>
          <p:cNvGrpSpPr/>
          <p:nvPr/>
        </p:nvGrpSpPr>
        <p:grpSpPr>
          <a:xfrm>
            <a:off x="11499270" y="6232061"/>
            <a:ext cx="3026239" cy="3026239"/>
            <a:chOff x="0" y="0"/>
            <a:chExt cx="6350000" cy="6350000"/>
          </a:xfrm>
        </p:grpSpPr>
        <p:sp>
          <p:nvSpPr>
            <p:cNvPr id="8" name="Freeform 8"/>
            <p:cNvSpPr/>
            <p:nvPr/>
          </p:nvSpPr>
          <p:spPr>
            <a:xfrm>
              <a:off x="0" y="0"/>
              <a:ext cx="6350000" cy="6350000"/>
            </a:xfrm>
            <a:custGeom>
              <a:avLst/>
              <a:gdLst/>
              <a:ahLst/>
              <a:cxnLst/>
              <a:rect l="l" t="t" r="r" b="b"/>
              <a:pathLst>
                <a:path w="6350000" h="6350000">
                  <a:moveTo>
                    <a:pt x="3175000" y="0"/>
                  </a:moveTo>
                  <a:cubicBezTo>
                    <a:pt x="1421496" y="0"/>
                    <a:pt x="0" y="1421496"/>
                    <a:pt x="0" y="3175000"/>
                  </a:cubicBezTo>
                  <a:cubicBezTo>
                    <a:pt x="0" y="4928504"/>
                    <a:pt x="1421496" y="6350000"/>
                    <a:pt x="3175000" y="6350000"/>
                  </a:cubicBezTo>
                  <a:cubicBezTo>
                    <a:pt x="4928504" y="6350000"/>
                    <a:pt x="6350000" y="4928504"/>
                    <a:pt x="6350000" y="3175000"/>
                  </a:cubicBezTo>
                  <a:cubicBezTo>
                    <a:pt x="6350000" y="1421496"/>
                    <a:pt x="4928504" y="0"/>
                    <a:pt x="3175000" y="0"/>
                  </a:cubicBezTo>
                  <a:close/>
                </a:path>
              </a:pathLst>
            </a:custGeom>
            <a:solidFill>
              <a:srgbClr val="4D9483"/>
            </a:solidFill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</p:grpSp>
      <p:grpSp>
        <p:nvGrpSpPr>
          <p:cNvPr id="9" name="Group 9"/>
          <p:cNvGrpSpPr>
            <a:grpSpLocks noChangeAspect="1"/>
          </p:cNvGrpSpPr>
          <p:nvPr/>
        </p:nvGrpSpPr>
        <p:grpSpPr>
          <a:xfrm>
            <a:off x="11404701" y="6184783"/>
            <a:ext cx="3120808" cy="3120795"/>
            <a:chOff x="0" y="0"/>
            <a:chExt cx="6350000" cy="6349975"/>
          </a:xfrm>
        </p:grpSpPr>
        <p:sp>
          <p:nvSpPr>
            <p:cNvPr id="10" name="Freeform 10"/>
            <p:cNvSpPr/>
            <p:nvPr/>
          </p:nvSpPr>
          <p:spPr>
            <a:xfrm>
              <a:off x="0" y="0"/>
              <a:ext cx="6350000" cy="6349974"/>
            </a:xfrm>
            <a:custGeom>
              <a:avLst/>
              <a:gdLst/>
              <a:ahLst/>
              <a:cxnLst/>
              <a:rect l="l" t="t" r="r" b="b"/>
              <a:pathLst>
                <a:path w="6350000" h="6349974">
                  <a:moveTo>
                    <a:pt x="6350000" y="3175025"/>
                  </a:moveTo>
                  <a:cubicBezTo>
                    <a:pt x="6350000" y="4928451"/>
                    <a:pt x="4928476" y="6349974"/>
                    <a:pt x="3175000" y="6349974"/>
                  </a:cubicBezTo>
                  <a:cubicBezTo>
                    <a:pt x="1421498" y="6349974"/>
                    <a:pt x="0" y="4928451"/>
                    <a:pt x="0" y="3175025"/>
                  </a:cubicBezTo>
                  <a:cubicBezTo>
                    <a:pt x="0" y="1421511"/>
                    <a:pt x="1421498" y="0"/>
                    <a:pt x="3175000" y="0"/>
                  </a:cubicBezTo>
                  <a:cubicBezTo>
                    <a:pt x="4928501" y="0"/>
                    <a:pt x="6350000" y="1421511"/>
                    <a:pt x="6350000" y="3175025"/>
                  </a:cubicBezTo>
                  <a:close/>
                </a:path>
              </a:pathLst>
            </a:custGeom>
            <a:blipFill>
              <a:blip r:embed="rId8"/>
              <a:stretch>
                <a:fillRect t="-1495" r="-3092" b="-1598"/>
              </a:stretch>
            </a:blipFill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</p:grpSp>
      <p:sp>
        <p:nvSpPr>
          <p:cNvPr id="11" name="TextBox 11"/>
          <p:cNvSpPr txBox="1"/>
          <p:nvPr/>
        </p:nvSpPr>
        <p:spPr>
          <a:xfrm>
            <a:off x="505041" y="1227514"/>
            <a:ext cx="5667159" cy="528991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ts val="3919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000" b="0" i="0" u="none" strike="noStrike" kern="1200" cap="none" spc="0" normalizeH="0" baseline="0" noProof="0" dirty="0">
                <a:ln>
                  <a:noFill/>
                </a:ln>
                <a:solidFill>
                  <a:srgbClr val="E86424"/>
                </a:solidFill>
                <a:effectLst/>
                <a:uLnTx/>
                <a:uFillTx/>
                <a:latin typeface="Garet 1"/>
                <a:ea typeface="+mn-ea"/>
                <a:cs typeface="+mn-cs"/>
              </a:rPr>
              <a:t>March 15, 2024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432627" y="2400300"/>
            <a:ext cx="11238896" cy="49244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ts val="96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80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Garet 1 Bold"/>
                <a:ea typeface="+mn-ea"/>
                <a:cs typeface="+mn-cs"/>
              </a:rPr>
              <a:t>Special </a:t>
            </a:r>
          </a:p>
          <a:p>
            <a:pPr marL="0" marR="0" lvl="0" indent="0" algn="l" defTabSz="914400" rtl="0" eaLnBrk="1" fontAlgn="auto" latinLnBrk="0" hangingPunct="1">
              <a:lnSpc>
                <a:spcPts val="96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80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Garet 1 Bold"/>
                <a:ea typeface="+mn-ea"/>
                <a:cs typeface="+mn-cs"/>
              </a:rPr>
              <a:t>Districts </a:t>
            </a:r>
          </a:p>
          <a:p>
            <a:pPr marL="0" marR="0" lvl="0" indent="0" algn="l" defTabSz="914400" rtl="0" eaLnBrk="1" fontAlgn="auto" latinLnBrk="0" hangingPunct="1">
              <a:lnSpc>
                <a:spcPts val="96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80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Garet 1 Bold"/>
                <a:ea typeface="+mn-ea"/>
                <a:cs typeface="+mn-cs"/>
              </a:rPr>
              <a:t>Advisory </a:t>
            </a:r>
          </a:p>
          <a:p>
            <a:pPr marL="0" marR="0" lvl="0" indent="0" algn="l" defTabSz="914400" rtl="0" eaLnBrk="1" fontAlgn="auto" latinLnBrk="0" hangingPunct="1">
              <a:lnSpc>
                <a:spcPts val="96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80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Garet 1 Bold"/>
                <a:ea typeface="+mn-ea"/>
                <a:cs typeface="+mn-cs"/>
              </a:rPr>
              <a:t>Committee</a:t>
            </a:r>
          </a:p>
        </p:txBody>
      </p:sp>
    </p:spTree>
    <p:extLst>
      <p:ext uri="{BB962C8B-B14F-4D97-AF65-F5344CB8AC3E}">
        <p14:creationId xmlns:p14="http://schemas.microsoft.com/office/powerpoint/2010/main" val="1091103838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BE7C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2"/>
          <p:cNvSpPr/>
          <p:nvPr/>
        </p:nvSpPr>
        <p:spPr>
          <a:xfrm>
            <a:off x="0" y="0"/>
            <a:ext cx="9144000" cy="10287000"/>
          </a:xfrm>
          <a:prstGeom prst="rect">
            <a:avLst/>
          </a:prstGeom>
          <a:solidFill>
            <a:srgbClr val="4D9483"/>
          </a:solidFill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grpSp>
        <p:nvGrpSpPr>
          <p:cNvPr id="3" name="Group 3"/>
          <p:cNvGrpSpPr/>
          <p:nvPr/>
        </p:nvGrpSpPr>
        <p:grpSpPr>
          <a:xfrm>
            <a:off x="1673236" y="451522"/>
            <a:ext cx="15291154" cy="4134444"/>
            <a:chOff x="0" y="0"/>
            <a:chExt cx="6186311" cy="1672664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6186311" cy="1672664"/>
            </a:xfrm>
            <a:custGeom>
              <a:avLst/>
              <a:gdLst/>
              <a:ahLst/>
              <a:cxnLst/>
              <a:rect l="l" t="t" r="r" b="b"/>
              <a:pathLst>
                <a:path w="6186311" h="1672664">
                  <a:moveTo>
                    <a:pt x="0" y="0"/>
                  </a:moveTo>
                  <a:lnTo>
                    <a:pt x="6186311" y="0"/>
                  </a:lnTo>
                  <a:lnTo>
                    <a:pt x="6186311" y="1672664"/>
                  </a:lnTo>
                  <a:lnTo>
                    <a:pt x="0" y="1672664"/>
                  </a:lnTo>
                  <a:close/>
                </a:path>
              </a:pathLst>
            </a:custGeom>
            <a:solidFill>
              <a:srgbClr val="75BDAA"/>
            </a:solidFill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</p:grpSp>
      <p:sp>
        <p:nvSpPr>
          <p:cNvPr id="8" name="TextBox 8"/>
          <p:cNvSpPr txBox="1"/>
          <p:nvPr/>
        </p:nvSpPr>
        <p:spPr>
          <a:xfrm>
            <a:off x="9829800" y="905579"/>
            <a:ext cx="7115810" cy="278986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ts val="728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5600" b="0" i="0" u="none" strike="noStrike" kern="1200" cap="none" spc="0" normalizeH="0" baseline="0" noProof="0" dirty="0">
                <a:ln>
                  <a:noFill/>
                </a:ln>
                <a:solidFill>
                  <a:srgbClr val="393838"/>
                </a:solidFill>
                <a:effectLst/>
                <a:uLnTx/>
                <a:uFillTx/>
                <a:latin typeface="Garet 1 Bold"/>
                <a:ea typeface="+mn-ea"/>
                <a:cs typeface="+mn-cs"/>
              </a:rPr>
              <a:t>Agenda Item 5d | </a:t>
            </a:r>
          </a:p>
          <a:p>
            <a:pPr marL="0" marR="0" lvl="0" indent="0" algn="l" defTabSz="914400" rtl="0" eaLnBrk="1" fontAlgn="auto" latinLnBrk="0" hangingPunct="1">
              <a:lnSpc>
                <a:spcPts val="728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5600" b="0" i="0" u="none" strike="noStrike" kern="1200" cap="none" spc="0" normalizeH="0" baseline="0" noProof="0" dirty="0">
                <a:ln>
                  <a:noFill/>
                </a:ln>
                <a:solidFill>
                  <a:srgbClr val="393838"/>
                </a:solidFill>
                <a:effectLst/>
                <a:uLnTx/>
                <a:uFillTx/>
                <a:latin typeface="Garet 1 Bold"/>
                <a:ea typeface="+mn-ea"/>
                <a:cs typeface="+mn-cs"/>
              </a:rPr>
              <a:t>Grant Update (SALC 2.0)</a:t>
            </a:r>
          </a:p>
        </p:txBody>
      </p:sp>
      <p:pic>
        <p:nvPicPr>
          <p:cNvPr id="11" name="Picture 10" descr="A logo of a city&#10;&#10;Description automatically generated">
            <a:extLst>
              <a:ext uri="{FF2B5EF4-FFF2-40B4-BE49-F238E27FC236}">
                <a16:creationId xmlns:a16="http://schemas.microsoft.com/office/drawing/2014/main" id="{67EB33D8-4B34-D83E-1A1B-33B3F3D7E8CF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89990" y="2324100"/>
            <a:ext cx="6485662" cy="6473611"/>
          </a:xfrm>
          <a:prstGeom prst="ellipse">
            <a:avLst/>
          </a:prstGeom>
          <a:ln w="63500" cap="rnd">
            <a:solidFill>
              <a:srgbClr val="333333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</p:spTree>
    <p:extLst>
      <p:ext uri="{BB962C8B-B14F-4D97-AF65-F5344CB8AC3E}">
        <p14:creationId xmlns:p14="http://schemas.microsoft.com/office/powerpoint/2010/main" val="2939904781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FD7A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14611043" y="492167"/>
            <a:ext cx="3026239" cy="3026239"/>
            <a:chOff x="0" y="0"/>
            <a:chExt cx="6350000" cy="6350000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6350000" cy="6350000"/>
            </a:xfrm>
            <a:custGeom>
              <a:avLst/>
              <a:gdLst/>
              <a:ahLst/>
              <a:cxnLst/>
              <a:rect l="l" t="t" r="r" b="b"/>
              <a:pathLst>
                <a:path w="6350000" h="6350000">
                  <a:moveTo>
                    <a:pt x="3175000" y="0"/>
                  </a:moveTo>
                  <a:cubicBezTo>
                    <a:pt x="1421496" y="0"/>
                    <a:pt x="0" y="1421496"/>
                    <a:pt x="0" y="3175000"/>
                  </a:cubicBezTo>
                  <a:cubicBezTo>
                    <a:pt x="0" y="4928504"/>
                    <a:pt x="1421496" y="6350000"/>
                    <a:pt x="3175000" y="6350000"/>
                  </a:cubicBezTo>
                  <a:cubicBezTo>
                    <a:pt x="4928504" y="6350000"/>
                    <a:pt x="6350000" y="4928504"/>
                    <a:pt x="6350000" y="3175000"/>
                  </a:cubicBezTo>
                  <a:cubicBezTo>
                    <a:pt x="6350000" y="1421496"/>
                    <a:pt x="4928504" y="0"/>
                    <a:pt x="3175000" y="0"/>
                  </a:cubicBezTo>
                  <a:close/>
                </a:path>
              </a:pathLst>
            </a:custGeom>
            <a:solidFill>
              <a:srgbClr val="4D9483"/>
            </a:solidFill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</p:grpSp>
      <p:grpSp>
        <p:nvGrpSpPr>
          <p:cNvPr id="4" name="Group 4"/>
          <p:cNvGrpSpPr/>
          <p:nvPr/>
        </p:nvGrpSpPr>
        <p:grpSpPr>
          <a:xfrm>
            <a:off x="14874777" y="755906"/>
            <a:ext cx="2498771" cy="2498761"/>
            <a:chOff x="0" y="0"/>
            <a:chExt cx="6350000" cy="6349975"/>
          </a:xfrm>
        </p:grpSpPr>
        <p:sp>
          <p:nvSpPr>
            <p:cNvPr id="5" name="Freeform 5"/>
            <p:cNvSpPr/>
            <p:nvPr/>
          </p:nvSpPr>
          <p:spPr>
            <a:xfrm>
              <a:off x="0" y="0"/>
              <a:ext cx="6350000" cy="6349975"/>
            </a:xfrm>
            <a:custGeom>
              <a:avLst/>
              <a:gdLst/>
              <a:ahLst/>
              <a:cxnLst/>
              <a:rect l="l" t="t" r="r" b="b"/>
              <a:pathLst>
                <a:path w="6350000" h="6349975">
                  <a:moveTo>
                    <a:pt x="6350000" y="3175025"/>
                  </a:moveTo>
                  <a:cubicBezTo>
                    <a:pt x="6350000" y="4928451"/>
                    <a:pt x="4928476" y="6349975"/>
                    <a:pt x="3175000" y="6349975"/>
                  </a:cubicBezTo>
                  <a:cubicBezTo>
                    <a:pt x="1421498" y="6349975"/>
                    <a:pt x="0" y="4928451"/>
                    <a:pt x="0" y="3175025"/>
                  </a:cubicBezTo>
                  <a:cubicBezTo>
                    <a:pt x="0" y="1421511"/>
                    <a:pt x="1421498" y="0"/>
                    <a:pt x="3175000" y="0"/>
                  </a:cubicBezTo>
                  <a:cubicBezTo>
                    <a:pt x="4928502" y="0"/>
                    <a:pt x="6350000" y="1421511"/>
                    <a:pt x="6350000" y="3175025"/>
                  </a:cubicBezTo>
                  <a:close/>
                </a:path>
              </a:pathLst>
            </a:custGeom>
            <a:solidFill>
              <a:srgbClr val="000000">
                <a:alpha val="0"/>
              </a:srgbClr>
            </a:solidFill>
            <a:ln w="12700">
              <a:solidFill>
                <a:srgbClr val="000000"/>
              </a:solidFill>
            </a:ln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</p:grpSp>
      <p:grpSp>
        <p:nvGrpSpPr>
          <p:cNvPr id="8" name="Group 8"/>
          <p:cNvGrpSpPr>
            <a:grpSpLocks noChangeAspect="1"/>
          </p:cNvGrpSpPr>
          <p:nvPr/>
        </p:nvGrpSpPr>
        <p:grpSpPr>
          <a:xfrm>
            <a:off x="14563759" y="444889"/>
            <a:ext cx="3120808" cy="3120795"/>
            <a:chOff x="0" y="0"/>
            <a:chExt cx="6350000" cy="6349975"/>
          </a:xfrm>
        </p:grpSpPr>
        <p:sp>
          <p:nvSpPr>
            <p:cNvPr id="9" name="Freeform 9"/>
            <p:cNvSpPr/>
            <p:nvPr/>
          </p:nvSpPr>
          <p:spPr>
            <a:xfrm>
              <a:off x="0" y="0"/>
              <a:ext cx="6350000" cy="6349974"/>
            </a:xfrm>
            <a:custGeom>
              <a:avLst/>
              <a:gdLst/>
              <a:ahLst/>
              <a:cxnLst/>
              <a:rect l="l" t="t" r="r" b="b"/>
              <a:pathLst>
                <a:path w="6350000" h="6349974">
                  <a:moveTo>
                    <a:pt x="6350000" y="3175025"/>
                  </a:moveTo>
                  <a:cubicBezTo>
                    <a:pt x="6350000" y="4928451"/>
                    <a:pt x="4928476" y="6349974"/>
                    <a:pt x="3175000" y="6349974"/>
                  </a:cubicBezTo>
                  <a:cubicBezTo>
                    <a:pt x="1421498" y="6349974"/>
                    <a:pt x="0" y="4928451"/>
                    <a:pt x="0" y="3175025"/>
                  </a:cubicBezTo>
                  <a:cubicBezTo>
                    <a:pt x="0" y="1421511"/>
                    <a:pt x="1421498" y="0"/>
                    <a:pt x="3175000" y="0"/>
                  </a:cubicBezTo>
                  <a:cubicBezTo>
                    <a:pt x="4928501" y="0"/>
                    <a:pt x="6350000" y="1421511"/>
                    <a:pt x="6350000" y="3175025"/>
                  </a:cubicBezTo>
                  <a:close/>
                </a:path>
              </a:pathLst>
            </a:custGeom>
            <a:blipFill>
              <a:blip r:embed="rId2"/>
              <a:stretch>
                <a:fillRect t="-1495" r="-3092" b="-1598"/>
              </a:stretch>
            </a:blipFill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</p:grpSp>
      <p:grpSp>
        <p:nvGrpSpPr>
          <p:cNvPr id="12" name="Group 12"/>
          <p:cNvGrpSpPr/>
          <p:nvPr/>
        </p:nvGrpSpPr>
        <p:grpSpPr>
          <a:xfrm>
            <a:off x="425735" y="-751964"/>
            <a:ext cx="13552223" cy="2208915"/>
            <a:chOff x="0" y="0"/>
            <a:chExt cx="18069630" cy="2945220"/>
          </a:xfrm>
        </p:grpSpPr>
        <p:sp>
          <p:nvSpPr>
            <p:cNvPr id="13" name="TextBox 13"/>
            <p:cNvSpPr txBox="1"/>
            <p:nvPr/>
          </p:nvSpPr>
          <p:spPr>
            <a:xfrm>
              <a:off x="0" y="0"/>
              <a:ext cx="18069630" cy="1392749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ts val="8267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14" name="TextBox 14"/>
            <p:cNvSpPr txBox="1"/>
            <p:nvPr/>
          </p:nvSpPr>
          <p:spPr>
            <a:xfrm>
              <a:off x="0" y="1901371"/>
              <a:ext cx="18069630" cy="1043849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ts val="6393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4917" b="0" i="0" u="none" strike="noStrike" kern="1200" cap="none" spc="0" normalizeH="0" baseline="0" noProof="0" dirty="0">
                  <a:ln>
                    <a:noFill/>
                  </a:ln>
                  <a:solidFill>
                    <a:srgbClr val="393838"/>
                  </a:solidFill>
                  <a:effectLst/>
                  <a:uLnTx/>
                  <a:uFillTx/>
                  <a:latin typeface="Roca One Bold"/>
                  <a:ea typeface="+mn-ea"/>
                  <a:cs typeface="+mn-cs"/>
                </a:rPr>
                <a:t>Item 5d:</a:t>
              </a:r>
              <a:r>
                <a:rPr kumimoji="0" lang="en-US" sz="4917" b="0" i="0" u="none" strike="noStrike" kern="1200" cap="none" spc="0" normalizeH="0" baseline="0" noProof="0" dirty="0">
                  <a:ln>
                    <a:noFill/>
                  </a:ln>
                  <a:solidFill>
                    <a:srgbClr val="3C58A2"/>
                  </a:solidFill>
                  <a:effectLst/>
                  <a:uLnTx/>
                  <a:uFillTx/>
                  <a:latin typeface="Roca One Bold"/>
                  <a:ea typeface="+mn-ea"/>
                  <a:cs typeface="+mn-cs"/>
                </a:rPr>
                <a:t> Grant Update (SALC 2.0)</a:t>
              </a:r>
            </a:p>
          </p:txBody>
        </p:sp>
      </p:grpSp>
      <p:sp>
        <p:nvSpPr>
          <p:cNvPr id="15" name="TextBox 14">
            <a:extLst>
              <a:ext uri="{FF2B5EF4-FFF2-40B4-BE49-F238E27FC236}">
                <a16:creationId xmlns:a16="http://schemas.microsoft.com/office/drawing/2014/main" id="{011C17BD-1F82-A1FD-8D2F-5D79D25492D9}"/>
              </a:ext>
            </a:extLst>
          </p:cNvPr>
          <p:cNvSpPr txBox="1"/>
          <p:nvPr/>
        </p:nvSpPr>
        <p:spPr>
          <a:xfrm>
            <a:off x="304800" y="1700810"/>
            <a:ext cx="16109665" cy="7794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US" sz="2800" b="1" u="sng" dirty="0">
                <a:latin typeface="Garet 1" panose="020B0604020202020204" charset="0"/>
              </a:rPr>
              <a:t>10 Key Policy Recommendations:</a:t>
            </a:r>
          </a:p>
          <a:p>
            <a:pPr marL="228600" marR="0" algn="just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2800" dirty="0">
                <a:effectLst/>
                <a:latin typeface="Garet 1" panose="020B0604020202020204" charset="0"/>
                <a:ea typeface="Calibri" panose="020F0502020204030204" pitchFamily="34" charset="0"/>
              </a:rPr>
              <a:t>1. Assign agricultural liaisons for city and county governments </a:t>
            </a:r>
          </a:p>
          <a:p>
            <a:pPr marL="228600" marR="0" algn="just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2800" dirty="0">
                <a:effectLst/>
                <a:latin typeface="Garet 1" panose="020B0604020202020204" charset="0"/>
                <a:ea typeface="Calibri" panose="020F0502020204030204" pitchFamily="34" charset="0"/>
              </a:rPr>
              <a:t>2. Design lease agreements that invest in working lands </a:t>
            </a:r>
          </a:p>
          <a:p>
            <a:pPr marL="228600" marR="0" algn="just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2800" dirty="0">
                <a:effectLst/>
                <a:latin typeface="Garet 1" panose="020B0604020202020204" charset="0"/>
                <a:ea typeface="Calibri" panose="020F0502020204030204" pitchFamily="34" charset="0"/>
              </a:rPr>
              <a:t>3. Create a regional land use plan to prioritize agriculture </a:t>
            </a:r>
          </a:p>
          <a:p>
            <a:pPr marL="228600" marR="0" algn="just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2800" dirty="0">
                <a:effectLst/>
                <a:latin typeface="Garet 1" panose="020B0604020202020204" charset="0"/>
                <a:ea typeface="Calibri" panose="020F0502020204030204" pitchFamily="34" charset="0"/>
              </a:rPr>
              <a:t>4. Fund growers to transition to low water-use crops and irrigation </a:t>
            </a:r>
          </a:p>
          <a:p>
            <a:pPr marL="228600" marR="0" algn="just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2800" dirty="0">
                <a:effectLst/>
                <a:latin typeface="Garet 1" panose="020B0604020202020204" charset="0"/>
                <a:ea typeface="Calibri" panose="020F0502020204030204" pitchFamily="34" charset="0"/>
              </a:rPr>
              <a:t>5. Equip and incentivize producers to adopt climate-smart practices </a:t>
            </a:r>
          </a:p>
          <a:p>
            <a:pPr marL="228600" marR="0" algn="just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2800" dirty="0">
                <a:effectLst/>
                <a:latin typeface="Garet 1" panose="020B0604020202020204" charset="0"/>
                <a:ea typeface="Calibri" panose="020F0502020204030204" pitchFamily="34" charset="0"/>
              </a:rPr>
              <a:t>6. Streamline construction of farmworker housing </a:t>
            </a:r>
          </a:p>
          <a:p>
            <a:pPr marL="228600" marR="0" algn="just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2800" dirty="0">
                <a:effectLst/>
                <a:latin typeface="Garet 1" panose="020B0604020202020204" charset="0"/>
                <a:ea typeface="Calibri" panose="020F0502020204030204" pitchFamily="34" charset="0"/>
              </a:rPr>
              <a:t>7. Develop advanced water treatment facilities with priority for agricultural    use </a:t>
            </a:r>
          </a:p>
          <a:p>
            <a:pPr marL="228600" marR="0" algn="just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2800" dirty="0">
                <a:effectLst/>
                <a:latin typeface="Garet 1" panose="020B0604020202020204" charset="0"/>
                <a:ea typeface="Calibri" panose="020F0502020204030204" pitchFamily="34" charset="0"/>
              </a:rPr>
              <a:t>8. Inform small farming opportunities through analysis of costs and benefits of small farms </a:t>
            </a:r>
          </a:p>
          <a:p>
            <a:pPr marL="228600" marR="0" algn="just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2800" dirty="0">
                <a:effectLst/>
                <a:latin typeface="Garet 1" panose="020B0604020202020204" charset="0"/>
                <a:ea typeface="Calibri" panose="020F0502020204030204" pitchFamily="34" charset="0"/>
              </a:rPr>
              <a:t>9. Expand technical assistance by providing more vocational training </a:t>
            </a:r>
          </a:p>
          <a:p>
            <a:pPr marL="228600" marR="0" algn="just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2800" dirty="0">
                <a:effectLst/>
                <a:latin typeface="Garet 1" panose="020B0604020202020204" charset="0"/>
                <a:ea typeface="Calibri" panose="020F0502020204030204" pitchFamily="34" charset="0"/>
              </a:rPr>
              <a:t>10. Build capacity of farmers and farmworkers with training and services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FD7A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14611043" y="492167"/>
            <a:ext cx="3026239" cy="3026239"/>
            <a:chOff x="0" y="0"/>
            <a:chExt cx="6350000" cy="6350000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6350000" cy="6350000"/>
            </a:xfrm>
            <a:custGeom>
              <a:avLst/>
              <a:gdLst/>
              <a:ahLst/>
              <a:cxnLst/>
              <a:rect l="l" t="t" r="r" b="b"/>
              <a:pathLst>
                <a:path w="6350000" h="6350000">
                  <a:moveTo>
                    <a:pt x="3175000" y="0"/>
                  </a:moveTo>
                  <a:cubicBezTo>
                    <a:pt x="1421496" y="0"/>
                    <a:pt x="0" y="1421496"/>
                    <a:pt x="0" y="3175000"/>
                  </a:cubicBezTo>
                  <a:cubicBezTo>
                    <a:pt x="0" y="4928504"/>
                    <a:pt x="1421496" y="6350000"/>
                    <a:pt x="3175000" y="6350000"/>
                  </a:cubicBezTo>
                  <a:cubicBezTo>
                    <a:pt x="4928504" y="6350000"/>
                    <a:pt x="6350000" y="4928504"/>
                    <a:pt x="6350000" y="3175000"/>
                  </a:cubicBezTo>
                  <a:cubicBezTo>
                    <a:pt x="6350000" y="1421496"/>
                    <a:pt x="4928504" y="0"/>
                    <a:pt x="3175000" y="0"/>
                  </a:cubicBezTo>
                  <a:close/>
                </a:path>
              </a:pathLst>
            </a:custGeom>
            <a:solidFill>
              <a:srgbClr val="4D9483"/>
            </a:solidFill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</p:grpSp>
      <p:grpSp>
        <p:nvGrpSpPr>
          <p:cNvPr id="4" name="Group 4"/>
          <p:cNvGrpSpPr/>
          <p:nvPr/>
        </p:nvGrpSpPr>
        <p:grpSpPr>
          <a:xfrm>
            <a:off x="14874777" y="755906"/>
            <a:ext cx="2498771" cy="2498761"/>
            <a:chOff x="0" y="0"/>
            <a:chExt cx="6350000" cy="6349975"/>
          </a:xfrm>
        </p:grpSpPr>
        <p:sp>
          <p:nvSpPr>
            <p:cNvPr id="5" name="Freeform 5"/>
            <p:cNvSpPr/>
            <p:nvPr/>
          </p:nvSpPr>
          <p:spPr>
            <a:xfrm>
              <a:off x="0" y="0"/>
              <a:ext cx="6350000" cy="6349975"/>
            </a:xfrm>
            <a:custGeom>
              <a:avLst/>
              <a:gdLst/>
              <a:ahLst/>
              <a:cxnLst/>
              <a:rect l="l" t="t" r="r" b="b"/>
              <a:pathLst>
                <a:path w="6350000" h="6349975">
                  <a:moveTo>
                    <a:pt x="6350000" y="3175025"/>
                  </a:moveTo>
                  <a:cubicBezTo>
                    <a:pt x="6350000" y="4928451"/>
                    <a:pt x="4928476" y="6349975"/>
                    <a:pt x="3175000" y="6349975"/>
                  </a:cubicBezTo>
                  <a:cubicBezTo>
                    <a:pt x="1421498" y="6349975"/>
                    <a:pt x="0" y="4928451"/>
                    <a:pt x="0" y="3175025"/>
                  </a:cubicBezTo>
                  <a:cubicBezTo>
                    <a:pt x="0" y="1421511"/>
                    <a:pt x="1421498" y="0"/>
                    <a:pt x="3175000" y="0"/>
                  </a:cubicBezTo>
                  <a:cubicBezTo>
                    <a:pt x="4928502" y="0"/>
                    <a:pt x="6350000" y="1421511"/>
                    <a:pt x="6350000" y="3175025"/>
                  </a:cubicBezTo>
                  <a:close/>
                </a:path>
              </a:pathLst>
            </a:custGeom>
            <a:solidFill>
              <a:srgbClr val="000000">
                <a:alpha val="0"/>
              </a:srgbClr>
            </a:solidFill>
            <a:ln w="12700">
              <a:solidFill>
                <a:srgbClr val="000000"/>
              </a:solidFill>
            </a:ln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</p:grpSp>
      <p:sp>
        <p:nvSpPr>
          <p:cNvPr id="6" name="Freeform 6"/>
          <p:cNvSpPr/>
          <p:nvPr/>
        </p:nvSpPr>
        <p:spPr>
          <a:xfrm>
            <a:off x="11038460" y="3976426"/>
            <a:ext cx="3687983" cy="1695170"/>
          </a:xfrm>
          <a:custGeom>
            <a:avLst/>
            <a:gdLst/>
            <a:ahLst/>
            <a:cxnLst/>
            <a:rect l="l" t="t" r="r" b="b"/>
            <a:pathLst>
              <a:path w="3687983" h="1695170">
                <a:moveTo>
                  <a:pt x="0" y="0"/>
                </a:moveTo>
                <a:lnTo>
                  <a:pt x="3687983" y="0"/>
                </a:lnTo>
                <a:lnTo>
                  <a:pt x="3687983" y="1695170"/>
                </a:lnTo>
                <a:lnTo>
                  <a:pt x="0" y="169517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54732" b="-62826"/>
            </a:stretch>
          </a:blipFill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7" name="Freeform 7"/>
          <p:cNvSpPr/>
          <p:nvPr/>
        </p:nvSpPr>
        <p:spPr>
          <a:xfrm>
            <a:off x="10055992" y="6328821"/>
            <a:ext cx="5425040" cy="1658897"/>
          </a:xfrm>
          <a:custGeom>
            <a:avLst/>
            <a:gdLst/>
            <a:ahLst/>
            <a:cxnLst/>
            <a:rect l="l" t="t" r="r" b="b"/>
            <a:pathLst>
              <a:path w="5425040" h="1658897">
                <a:moveTo>
                  <a:pt x="0" y="0"/>
                </a:moveTo>
                <a:lnTo>
                  <a:pt x="5425041" y="0"/>
                </a:lnTo>
                <a:lnTo>
                  <a:pt x="5425041" y="1658896"/>
                </a:lnTo>
                <a:lnTo>
                  <a:pt x="0" y="1658896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grpSp>
        <p:nvGrpSpPr>
          <p:cNvPr id="8" name="Group 8"/>
          <p:cNvGrpSpPr>
            <a:grpSpLocks noChangeAspect="1"/>
          </p:cNvGrpSpPr>
          <p:nvPr/>
        </p:nvGrpSpPr>
        <p:grpSpPr>
          <a:xfrm>
            <a:off x="14563759" y="444889"/>
            <a:ext cx="3120808" cy="3120795"/>
            <a:chOff x="0" y="0"/>
            <a:chExt cx="6350000" cy="6349975"/>
          </a:xfrm>
        </p:grpSpPr>
        <p:sp>
          <p:nvSpPr>
            <p:cNvPr id="9" name="Freeform 9"/>
            <p:cNvSpPr/>
            <p:nvPr/>
          </p:nvSpPr>
          <p:spPr>
            <a:xfrm>
              <a:off x="0" y="0"/>
              <a:ext cx="6350000" cy="6349974"/>
            </a:xfrm>
            <a:custGeom>
              <a:avLst/>
              <a:gdLst/>
              <a:ahLst/>
              <a:cxnLst/>
              <a:rect l="l" t="t" r="r" b="b"/>
              <a:pathLst>
                <a:path w="6350000" h="6349974">
                  <a:moveTo>
                    <a:pt x="6350000" y="3175025"/>
                  </a:moveTo>
                  <a:cubicBezTo>
                    <a:pt x="6350000" y="4928451"/>
                    <a:pt x="4928476" y="6349974"/>
                    <a:pt x="3175000" y="6349974"/>
                  </a:cubicBezTo>
                  <a:cubicBezTo>
                    <a:pt x="1421498" y="6349974"/>
                    <a:pt x="0" y="4928451"/>
                    <a:pt x="0" y="3175025"/>
                  </a:cubicBezTo>
                  <a:cubicBezTo>
                    <a:pt x="0" y="1421511"/>
                    <a:pt x="1421498" y="0"/>
                    <a:pt x="3175000" y="0"/>
                  </a:cubicBezTo>
                  <a:cubicBezTo>
                    <a:pt x="4928501" y="0"/>
                    <a:pt x="6350000" y="1421511"/>
                    <a:pt x="6350000" y="3175025"/>
                  </a:cubicBezTo>
                  <a:close/>
                </a:path>
              </a:pathLst>
            </a:custGeom>
            <a:blipFill>
              <a:blip r:embed="rId4"/>
              <a:stretch>
                <a:fillRect t="-1495" r="-3092" b="-1598"/>
              </a:stretch>
            </a:blipFill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</p:grpSp>
      <p:sp>
        <p:nvSpPr>
          <p:cNvPr id="10" name="TextBox 10"/>
          <p:cNvSpPr txBox="1"/>
          <p:nvPr/>
        </p:nvSpPr>
        <p:spPr>
          <a:xfrm>
            <a:off x="227907" y="1900512"/>
            <a:ext cx="13552223" cy="210312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820411" marR="0" lvl="1" indent="-410205" algn="l" defTabSz="914400" rtl="0" eaLnBrk="1" fontAlgn="auto" latinLnBrk="0" hangingPunct="1">
              <a:lnSpc>
                <a:spcPts val="5699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/>
              <a:buChar char="•"/>
              <a:tabLst/>
              <a:defRPr/>
            </a:pPr>
            <a:r>
              <a:rPr kumimoji="0" lang="en-US" sz="3799" b="0" i="0" u="none" strike="noStrike" kern="1200" cap="none" spc="0" normalizeH="0" baseline="0" noProof="0" dirty="0">
                <a:ln>
                  <a:noFill/>
                </a:ln>
                <a:solidFill>
                  <a:srgbClr val="E86424"/>
                </a:solidFill>
                <a:effectLst/>
                <a:uLnTx/>
                <a:uFillTx/>
                <a:latin typeface="Garet 1"/>
                <a:ea typeface="+mn-ea"/>
                <a:cs typeface="+mn-cs"/>
              </a:rPr>
              <a:t>LAFCO awarded $450,000 grant December 2022</a:t>
            </a:r>
          </a:p>
          <a:p>
            <a:pPr marL="820411" marR="0" lvl="1" indent="-410205" algn="l" defTabSz="914400" rtl="0" eaLnBrk="1" fontAlgn="auto" latinLnBrk="0" hangingPunct="1">
              <a:lnSpc>
                <a:spcPts val="5699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/>
              <a:buChar char="•"/>
              <a:tabLst/>
              <a:defRPr/>
            </a:pPr>
            <a:r>
              <a:rPr kumimoji="0" lang="en-US" sz="3799" b="0" i="0" u="none" strike="noStrike" kern="1200" cap="none" spc="0" normalizeH="0" baseline="0" noProof="0" dirty="0">
                <a:ln>
                  <a:noFill/>
                </a:ln>
                <a:solidFill>
                  <a:srgbClr val="E86424"/>
                </a:solidFill>
                <a:effectLst/>
                <a:uLnTx/>
                <a:uFillTx/>
                <a:latin typeface="Garet 1"/>
                <a:ea typeface="+mn-ea"/>
                <a:cs typeface="+mn-cs"/>
              </a:rPr>
              <a:t>Collaboration between LAFCO &amp; San Diego County Planning &amp; Development Services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227907" y="4719236"/>
            <a:ext cx="9882667" cy="371475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ts val="5999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999" b="0" i="0" u="sng" strike="noStrike" kern="1200" cap="none" spc="0" normalizeH="0" baseline="0" noProof="0">
                <a:ln>
                  <a:noFill/>
                </a:ln>
                <a:solidFill>
                  <a:srgbClr val="3C58A2"/>
                </a:solidFill>
                <a:effectLst/>
                <a:uLnTx/>
                <a:uFillTx/>
                <a:latin typeface="Garet 1"/>
                <a:ea typeface="+mn-ea"/>
                <a:cs typeface="+mn-cs"/>
              </a:rPr>
              <a:t>Accomplishments to Date:</a:t>
            </a:r>
          </a:p>
          <a:p>
            <a:pPr marL="863590" marR="0" lvl="1" indent="-431795" algn="l" defTabSz="914400" rtl="0" eaLnBrk="1" fontAlgn="auto" latinLnBrk="0" hangingPunct="1">
              <a:lnSpc>
                <a:spcPts val="5999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/>
              <a:buChar char="•"/>
              <a:tabLst/>
              <a:defRPr/>
            </a:pPr>
            <a:r>
              <a:rPr kumimoji="0" lang="en-US" sz="3999" b="0" i="0" u="none" strike="noStrike" kern="1200" cap="none" spc="0" normalizeH="0" baseline="0" noProof="0">
                <a:ln>
                  <a:noFill/>
                </a:ln>
                <a:solidFill>
                  <a:srgbClr val="4D9483"/>
                </a:solidFill>
                <a:effectLst/>
                <a:uLnTx/>
                <a:uFillTx/>
                <a:latin typeface="Garet 1"/>
                <a:ea typeface="+mn-ea"/>
                <a:cs typeface="+mn-cs"/>
              </a:rPr>
              <a:t>Established MOU w/PDS</a:t>
            </a:r>
          </a:p>
          <a:p>
            <a:pPr marL="863590" marR="0" lvl="1" indent="-431795" algn="l" defTabSz="914400" rtl="0" eaLnBrk="1" fontAlgn="auto" latinLnBrk="0" hangingPunct="1">
              <a:lnSpc>
                <a:spcPts val="5999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/>
              <a:buChar char="•"/>
              <a:tabLst/>
              <a:defRPr/>
            </a:pPr>
            <a:r>
              <a:rPr kumimoji="0" lang="en-US" sz="3999" b="0" i="0" u="none" strike="noStrike" kern="1200" cap="none" spc="0" normalizeH="0" baseline="0" noProof="0">
                <a:ln>
                  <a:noFill/>
                </a:ln>
                <a:solidFill>
                  <a:srgbClr val="4D9483"/>
                </a:solidFill>
                <a:effectLst/>
                <a:uLnTx/>
                <a:uFillTx/>
                <a:latin typeface="Garet 1"/>
                <a:ea typeface="+mn-ea"/>
                <a:cs typeface="+mn-cs"/>
              </a:rPr>
              <a:t>Established Key Partnerships</a:t>
            </a:r>
          </a:p>
          <a:p>
            <a:pPr marL="863590" marR="0" lvl="1" indent="-431795" algn="l" defTabSz="914400" rtl="0" eaLnBrk="1" fontAlgn="auto" latinLnBrk="0" hangingPunct="1">
              <a:lnSpc>
                <a:spcPts val="5999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/>
              <a:buChar char="•"/>
              <a:tabLst/>
              <a:defRPr/>
            </a:pPr>
            <a:r>
              <a:rPr kumimoji="0" lang="en-US" sz="3999" b="0" i="0" u="none" strike="noStrike" kern="1200" cap="none" spc="0" normalizeH="0" baseline="0" noProof="0">
                <a:ln>
                  <a:noFill/>
                </a:ln>
                <a:solidFill>
                  <a:srgbClr val="4D9483"/>
                </a:solidFill>
                <a:effectLst/>
                <a:uLnTx/>
                <a:uFillTx/>
                <a:latin typeface="Garet 1"/>
                <a:ea typeface="+mn-ea"/>
                <a:cs typeface="+mn-cs"/>
              </a:rPr>
              <a:t>Began work on Tasks 1-4</a:t>
            </a:r>
          </a:p>
          <a:p>
            <a:pPr marL="0" marR="0" lvl="0" indent="0" algn="l" defTabSz="914400" rtl="0" eaLnBrk="1" fontAlgn="auto" latinLnBrk="0" hangingPunct="1">
              <a:lnSpc>
                <a:spcPts val="5999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999" b="0" i="0" u="none" strike="noStrike" kern="1200" cap="none" spc="0" normalizeH="0" baseline="0" noProof="0">
              <a:ln>
                <a:noFill/>
              </a:ln>
              <a:solidFill>
                <a:srgbClr val="4D9483"/>
              </a:solidFill>
              <a:effectLst/>
              <a:uLnTx/>
              <a:uFillTx/>
              <a:latin typeface="Garet 1"/>
              <a:ea typeface="+mn-ea"/>
              <a:cs typeface="+mn-cs"/>
            </a:endParaRPr>
          </a:p>
        </p:txBody>
      </p:sp>
      <p:grpSp>
        <p:nvGrpSpPr>
          <p:cNvPr id="12" name="Group 12"/>
          <p:cNvGrpSpPr/>
          <p:nvPr/>
        </p:nvGrpSpPr>
        <p:grpSpPr>
          <a:xfrm>
            <a:off x="425735" y="-751964"/>
            <a:ext cx="13552223" cy="2208915"/>
            <a:chOff x="0" y="0"/>
            <a:chExt cx="18069630" cy="2945220"/>
          </a:xfrm>
        </p:grpSpPr>
        <p:sp>
          <p:nvSpPr>
            <p:cNvPr id="13" name="TextBox 13"/>
            <p:cNvSpPr txBox="1"/>
            <p:nvPr/>
          </p:nvSpPr>
          <p:spPr>
            <a:xfrm>
              <a:off x="0" y="0"/>
              <a:ext cx="18069630" cy="1392749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ts val="8267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14" name="TextBox 14"/>
            <p:cNvSpPr txBox="1"/>
            <p:nvPr/>
          </p:nvSpPr>
          <p:spPr>
            <a:xfrm>
              <a:off x="0" y="1901371"/>
              <a:ext cx="18069630" cy="1043849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ts val="6393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4917" b="0" i="0" u="none" strike="noStrike" kern="1200" cap="none" spc="0" normalizeH="0" baseline="0" noProof="0" dirty="0">
                  <a:ln>
                    <a:noFill/>
                  </a:ln>
                  <a:solidFill>
                    <a:srgbClr val="393838"/>
                  </a:solidFill>
                  <a:effectLst/>
                  <a:uLnTx/>
                  <a:uFillTx/>
                  <a:latin typeface="Roca One Bold"/>
                  <a:ea typeface="+mn-ea"/>
                  <a:cs typeface="+mn-cs"/>
                </a:rPr>
                <a:t>Item 5d:</a:t>
              </a:r>
              <a:r>
                <a:rPr kumimoji="0" lang="en-US" sz="4917" b="0" i="0" u="none" strike="noStrike" kern="1200" cap="none" spc="0" normalizeH="0" baseline="0" noProof="0" dirty="0">
                  <a:ln>
                    <a:noFill/>
                  </a:ln>
                  <a:solidFill>
                    <a:srgbClr val="3C58A2"/>
                  </a:solidFill>
                  <a:effectLst/>
                  <a:uLnTx/>
                  <a:uFillTx/>
                  <a:latin typeface="Roca One Bold"/>
                  <a:ea typeface="+mn-ea"/>
                  <a:cs typeface="+mn-cs"/>
                </a:rPr>
                <a:t> Grant Update (SALC 2.0)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882470885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FD7A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14432602" y="310645"/>
            <a:ext cx="3412180" cy="3412180"/>
            <a:chOff x="0" y="0"/>
            <a:chExt cx="6350000" cy="6350000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6350000" cy="6350000"/>
            </a:xfrm>
            <a:custGeom>
              <a:avLst/>
              <a:gdLst/>
              <a:ahLst/>
              <a:cxnLst/>
              <a:rect l="l" t="t" r="r" b="b"/>
              <a:pathLst>
                <a:path w="6350000" h="6350000">
                  <a:moveTo>
                    <a:pt x="3175000" y="0"/>
                  </a:moveTo>
                  <a:cubicBezTo>
                    <a:pt x="1421496" y="0"/>
                    <a:pt x="0" y="1421496"/>
                    <a:pt x="0" y="3175000"/>
                  </a:cubicBezTo>
                  <a:cubicBezTo>
                    <a:pt x="0" y="4928504"/>
                    <a:pt x="1421496" y="6350000"/>
                    <a:pt x="3175000" y="6350000"/>
                  </a:cubicBezTo>
                  <a:cubicBezTo>
                    <a:pt x="4928504" y="6350000"/>
                    <a:pt x="6350000" y="4928504"/>
                    <a:pt x="6350000" y="3175000"/>
                  </a:cubicBezTo>
                  <a:cubicBezTo>
                    <a:pt x="6350000" y="1421496"/>
                    <a:pt x="4928504" y="0"/>
                    <a:pt x="3175000" y="0"/>
                  </a:cubicBezTo>
                  <a:close/>
                </a:path>
              </a:pathLst>
            </a:custGeom>
            <a:solidFill>
              <a:srgbClr val="4D9483"/>
            </a:solidFill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</p:grpSp>
      <p:sp>
        <p:nvSpPr>
          <p:cNvPr id="4" name="TextBox 4"/>
          <p:cNvSpPr txBox="1"/>
          <p:nvPr/>
        </p:nvSpPr>
        <p:spPr>
          <a:xfrm>
            <a:off x="751687" y="532130"/>
            <a:ext cx="7914526" cy="93599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ts val="7539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5799" b="0" i="0" u="none" strike="noStrike" kern="1200" cap="none" spc="0" normalizeH="0" baseline="0" noProof="0">
                <a:ln>
                  <a:noFill/>
                </a:ln>
                <a:solidFill>
                  <a:srgbClr val="4D9483"/>
                </a:solidFill>
                <a:effectLst/>
                <a:uLnTx/>
                <a:uFillTx/>
                <a:latin typeface="Roca One"/>
                <a:ea typeface="+mn-ea"/>
                <a:cs typeface="+mn-cs"/>
              </a:rPr>
              <a:t>Headway on 4/6 Tasks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751687" y="1724428"/>
            <a:ext cx="13955300" cy="1055048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ts val="5427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876" b="0" i="0" u="none" strike="noStrike" kern="1200" cap="none" spc="0" normalizeH="0" baseline="0" noProof="0">
                <a:ln>
                  <a:noFill/>
                </a:ln>
                <a:solidFill>
                  <a:srgbClr val="3C58A2"/>
                </a:solidFill>
                <a:effectLst/>
                <a:uLnTx/>
                <a:uFillTx/>
                <a:latin typeface="Garet 2 Bold"/>
                <a:ea typeface="+mn-ea"/>
                <a:cs typeface="+mn-cs"/>
              </a:rPr>
              <a:t>Task 1 | Grant Management</a:t>
            </a:r>
          </a:p>
          <a:p>
            <a:pPr marL="0" marR="0" lvl="0" indent="0" algn="l" defTabSz="914400" rtl="0" eaLnBrk="1" fontAlgn="auto" latinLnBrk="0" hangingPunct="1">
              <a:lnSpc>
                <a:spcPts val="5427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876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Garet 2"/>
                <a:ea typeface="+mn-ea"/>
                <a:cs typeface="+mn-cs"/>
              </a:rPr>
              <a:t>Responsible for grant agreements, progress reports, submission of deliverables, &amp; final report </a:t>
            </a:r>
          </a:p>
          <a:p>
            <a:pPr marL="0" marR="0" lvl="0" indent="0" algn="l" defTabSz="914400" rtl="0" eaLnBrk="1" fontAlgn="auto" latinLnBrk="0" hangingPunct="1">
              <a:lnSpc>
                <a:spcPts val="5427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876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Garet 2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ts val="5427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876" b="0" i="0" u="none" strike="noStrike" kern="1200" cap="none" spc="0" normalizeH="0" baseline="0" noProof="0">
                <a:ln>
                  <a:noFill/>
                </a:ln>
                <a:solidFill>
                  <a:srgbClr val="3C58A2"/>
                </a:solidFill>
                <a:effectLst/>
                <a:uLnTx/>
                <a:uFillTx/>
                <a:latin typeface="Garet 2 Bold"/>
                <a:ea typeface="+mn-ea"/>
                <a:cs typeface="+mn-cs"/>
              </a:rPr>
              <a:t>Task 2 | Market Analysis</a:t>
            </a:r>
          </a:p>
          <a:p>
            <a:pPr marL="0" marR="0" lvl="0" indent="0" algn="l" defTabSz="914400" rtl="0" eaLnBrk="1" fontAlgn="auto" latinLnBrk="0" hangingPunct="1">
              <a:lnSpc>
                <a:spcPts val="5814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876" b="0" i="0" u="none" strike="noStrike" kern="1200" cap="none" spc="0" normalizeH="0" baseline="0" noProof="0">
                <a:ln>
                  <a:noFill/>
                </a:ln>
                <a:solidFill>
                  <a:srgbClr val="E86424"/>
                </a:solidFill>
                <a:effectLst/>
                <a:uLnTx/>
                <a:uFillTx/>
                <a:latin typeface="Garet 2"/>
                <a:ea typeface="+mn-ea"/>
                <a:cs typeface="+mn-cs"/>
              </a:rPr>
              <a:t>a)</a:t>
            </a:r>
            <a:r>
              <a:rPr kumimoji="0" lang="en-US" sz="3876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Garet 2"/>
                <a:ea typeface="+mn-ea"/>
                <a:cs typeface="+mn-cs"/>
              </a:rPr>
              <a:t> Identified Ag-Economist consultant</a:t>
            </a:r>
          </a:p>
          <a:p>
            <a:pPr marL="0" marR="0" lvl="0" indent="0" algn="l" defTabSz="914400" rtl="0" eaLnBrk="1" fontAlgn="auto" latinLnBrk="0" hangingPunct="1">
              <a:lnSpc>
                <a:spcPts val="5814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876" b="0" i="0" u="none" strike="noStrike" kern="1200" cap="none" spc="0" normalizeH="0" baseline="0" noProof="0">
                <a:ln>
                  <a:noFill/>
                </a:ln>
                <a:solidFill>
                  <a:srgbClr val="E86424"/>
                </a:solidFill>
                <a:effectLst/>
                <a:uLnTx/>
                <a:uFillTx/>
                <a:latin typeface="Garet 2"/>
                <a:ea typeface="+mn-ea"/>
                <a:cs typeface="+mn-cs"/>
              </a:rPr>
              <a:t>b)</a:t>
            </a:r>
            <a:r>
              <a:rPr kumimoji="0" lang="en-US" sz="3876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Garet 2"/>
                <a:ea typeface="+mn-ea"/>
                <a:cs typeface="+mn-cs"/>
              </a:rPr>
              <a:t> Criteria focused on economic, environmental, and social   sustainability</a:t>
            </a:r>
          </a:p>
          <a:p>
            <a:pPr marL="0" marR="0" lvl="0" indent="0" algn="l" defTabSz="914400" rtl="0" eaLnBrk="1" fontAlgn="auto" latinLnBrk="0" hangingPunct="1">
              <a:lnSpc>
                <a:spcPts val="5814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876" b="0" i="0" u="none" strike="noStrike" kern="1200" cap="none" spc="0" normalizeH="0" baseline="0" noProof="0">
                <a:ln>
                  <a:noFill/>
                </a:ln>
                <a:solidFill>
                  <a:srgbClr val="E86424"/>
                </a:solidFill>
                <a:effectLst/>
                <a:uLnTx/>
                <a:uFillTx/>
                <a:latin typeface="Garet 2"/>
                <a:ea typeface="+mn-ea"/>
                <a:cs typeface="+mn-cs"/>
              </a:rPr>
              <a:t>c)</a:t>
            </a:r>
            <a:r>
              <a:rPr kumimoji="0" lang="en-US" sz="3876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Garet 2"/>
                <a:ea typeface="+mn-ea"/>
                <a:cs typeface="+mn-cs"/>
              </a:rPr>
              <a:t> Selected 4 key crops (avocados, lemons, tomatoes, and strawberries)</a:t>
            </a:r>
          </a:p>
          <a:p>
            <a:pPr marL="0" marR="0" lvl="0" indent="0" algn="l" defTabSz="914400" rtl="0" eaLnBrk="1" fontAlgn="auto" latinLnBrk="0" hangingPunct="1">
              <a:lnSpc>
                <a:spcPts val="5814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876" b="0" i="0" u="none" strike="noStrike" kern="1200" cap="none" spc="0" normalizeH="0" baseline="0" noProof="0">
                <a:ln>
                  <a:noFill/>
                </a:ln>
                <a:solidFill>
                  <a:srgbClr val="E86424"/>
                </a:solidFill>
                <a:effectLst/>
                <a:uLnTx/>
                <a:uFillTx/>
                <a:latin typeface="Garet 2"/>
                <a:ea typeface="+mn-ea"/>
                <a:cs typeface="+mn-cs"/>
              </a:rPr>
              <a:t>d)</a:t>
            </a:r>
            <a:r>
              <a:rPr kumimoji="0" lang="en-US" sz="3876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Garet 2"/>
                <a:ea typeface="+mn-ea"/>
                <a:cs typeface="+mn-cs"/>
              </a:rPr>
              <a:t> Began work on Market Analysis Report</a:t>
            </a:r>
          </a:p>
          <a:p>
            <a:pPr marL="0" marR="0" lvl="0" indent="0" algn="just" defTabSz="914400" rtl="0" eaLnBrk="1" fontAlgn="auto" latinLnBrk="0" hangingPunct="1">
              <a:lnSpc>
                <a:spcPts val="5427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876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Garet 2"/>
                <a:ea typeface="+mn-ea"/>
                <a:cs typeface="+mn-cs"/>
              </a:rPr>
              <a:t> </a:t>
            </a:r>
          </a:p>
          <a:p>
            <a:pPr marL="0" marR="0" lvl="0" indent="0" algn="l" defTabSz="914400" rtl="0" eaLnBrk="1" fontAlgn="auto" latinLnBrk="0" hangingPunct="1">
              <a:lnSpc>
                <a:spcPts val="5427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876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Garet 2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ts val="5427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876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Garet 2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ts val="5427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876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Garet 2"/>
              <a:ea typeface="+mn-ea"/>
              <a:cs typeface="+mn-cs"/>
            </a:endParaRPr>
          </a:p>
        </p:txBody>
      </p:sp>
      <p:grpSp>
        <p:nvGrpSpPr>
          <p:cNvPr id="6" name="Group 6"/>
          <p:cNvGrpSpPr>
            <a:grpSpLocks noChangeAspect="1"/>
          </p:cNvGrpSpPr>
          <p:nvPr/>
        </p:nvGrpSpPr>
        <p:grpSpPr>
          <a:xfrm>
            <a:off x="14277276" y="232989"/>
            <a:ext cx="3567506" cy="3567492"/>
            <a:chOff x="0" y="0"/>
            <a:chExt cx="6350000" cy="6349975"/>
          </a:xfrm>
        </p:grpSpPr>
        <p:sp>
          <p:nvSpPr>
            <p:cNvPr id="7" name="Freeform 7"/>
            <p:cNvSpPr/>
            <p:nvPr/>
          </p:nvSpPr>
          <p:spPr>
            <a:xfrm>
              <a:off x="0" y="0"/>
              <a:ext cx="6350000" cy="6349974"/>
            </a:xfrm>
            <a:custGeom>
              <a:avLst/>
              <a:gdLst/>
              <a:ahLst/>
              <a:cxnLst/>
              <a:rect l="l" t="t" r="r" b="b"/>
              <a:pathLst>
                <a:path w="6350000" h="6349974">
                  <a:moveTo>
                    <a:pt x="6350000" y="3175025"/>
                  </a:moveTo>
                  <a:cubicBezTo>
                    <a:pt x="6350000" y="4928451"/>
                    <a:pt x="4928476" y="6349974"/>
                    <a:pt x="3175000" y="6349974"/>
                  </a:cubicBezTo>
                  <a:cubicBezTo>
                    <a:pt x="1421498" y="6349974"/>
                    <a:pt x="0" y="4928451"/>
                    <a:pt x="0" y="3175025"/>
                  </a:cubicBezTo>
                  <a:cubicBezTo>
                    <a:pt x="0" y="1421511"/>
                    <a:pt x="1421498" y="0"/>
                    <a:pt x="3175000" y="0"/>
                  </a:cubicBezTo>
                  <a:cubicBezTo>
                    <a:pt x="4928501" y="0"/>
                    <a:pt x="6350000" y="1421511"/>
                    <a:pt x="6350000" y="3175025"/>
                  </a:cubicBezTo>
                  <a:close/>
                </a:path>
              </a:pathLst>
            </a:custGeom>
            <a:blipFill>
              <a:blip r:embed="rId2"/>
              <a:stretch>
                <a:fillRect t="-1495" r="-3092" b="-1598"/>
              </a:stretch>
            </a:blipFill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</p:grp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FD7A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14432602" y="310645"/>
            <a:ext cx="3412180" cy="3412180"/>
            <a:chOff x="0" y="0"/>
            <a:chExt cx="6350000" cy="6350000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6350000" cy="6350000"/>
            </a:xfrm>
            <a:custGeom>
              <a:avLst/>
              <a:gdLst/>
              <a:ahLst/>
              <a:cxnLst/>
              <a:rect l="l" t="t" r="r" b="b"/>
              <a:pathLst>
                <a:path w="6350000" h="6350000">
                  <a:moveTo>
                    <a:pt x="3175000" y="0"/>
                  </a:moveTo>
                  <a:cubicBezTo>
                    <a:pt x="1421496" y="0"/>
                    <a:pt x="0" y="1421496"/>
                    <a:pt x="0" y="3175000"/>
                  </a:cubicBezTo>
                  <a:cubicBezTo>
                    <a:pt x="0" y="4928504"/>
                    <a:pt x="1421496" y="6350000"/>
                    <a:pt x="3175000" y="6350000"/>
                  </a:cubicBezTo>
                  <a:cubicBezTo>
                    <a:pt x="4928504" y="6350000"/>
                    <a:pt x="6350000" y="4928504"/>
                    <a:pt x="6350000" y="3175000"/>
                  </a:cubicBezTo>
                  <a:cubicBezTo>
                    <a:pt x="6350000" y="1421496"/>
                    <a:pt x="4928504" y="0"/>
                    <a:pt x="3175000" y="0"/>
                  </a:cubicBezTo>
                  <a:close/>
                </a:path>
              </a:pathLst>
            </a:custGeom>
            <a:solidFill>
              <a:srgbClr val="4D9483"/>
            </a:solidFill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</p:grpSp>
      <p:sp>
        <p:nvSpPr>
          <p:cNvPr id="4" name="TextBox 4"/>
          <p:cNvSpPr txBox="1"/>
          <p:nvPr/>
        </p:nvSpPr>
        <p:spPr>
          <a:xfrm>
            <a:off x="751687" y="532130"/>
            <a:ext cx="7914526" cy="93599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ts val="7539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5799" b="0" i="0" u="none" strike="noStrike" kern="1200" cap="none" spc="0" normalizeH="0" baseline="0" noProof="0">
                <a:ln>
                  <a:noFill/>
                </a:ln>
                <a:solidFill>
                  <a:srgbClr val="4D9483"/>
                </a:solidFill>
                <a:effectLst/>
                <a:uLnTx/>
                <a:uFillTx/>
                <a:latin typeface="Roca One"/>
                <a:ea typeface="+mn-ea"/>
                <a:cs typeface="+mn-cs"/>
              </a:rPr>
              <a:t>Headway on 4/6 Tasks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751687" y="1724428"/>
            <a:ext cx="13913344" cy="976973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ts val="541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864" b="0" i="0" u="none" strike="noStrike" kern="1200" cap="none" spc="0" normalizeH="0" baseline="0" noProof="0">
                <a:ln>
                  <a:noFill/>
                </a:ln>
                <a:solidFill>
                  <a:srgbClr val="3C58A2"/>
                </a:solidFill>
                <a:effectLst/>
                <a:uLnTx/>
                <a:uFillTx/>
                <a:latin typeface="Garet 2 Bold"/>
                <a:ea typeface="+mn-ea"/>
                <a:cs typeface="+mn-cs"/>
              </a:rPr>
              <a:t>Task 3 | Perform Gap Analysis</a:t>
            </a:r>
          </a:p>
          <a:p>
            <a:pPr marL="0" marR="0" lvl="0" indent="0" algn="l" defTabSz="914400" rtl="0" eaLnBrk="1" fontAlgn="auto" latinLnBrk="0" hangingPunct="1">
              <a:lnSpc>
                <a:spcPts val="541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864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Garet 2"/>
                <a:ea typeface="+mn-ea"/>
                <a:cs typeface="+mn-cs"/>
              </a:rPr>
              <a:t>a) Will prepare analysis from data collected in </a:t>
            </a:r>
            <a:r>
              <a:rPr kumimoji="0" lang="en-US" sz="3864" b="0" i="0" u="none" strike="noStrike" kern="1200" cap="none" spc="0" normalizeH="0" baseline="0" noProof="0">
                <a:ln>
                  <a:noFill/>
                </a:ln>
                <a:solidFill>
                  <a:srgbClr val="3C58A2"/>
                </a:solidFill>
                <a:effectLst/>
                <a:uLnTx/>
                <a:uFillTx/>
                <a:latin typeface="Garet 2 Bold"/>
                <a:ea typeface="+mn-ea"/>
                <a:cs typeface="+mn-cs"/>
              </a:rPr>
              <a:t>Task 2</a:t>
            </a:r>
          </a:p>
          <a:p>
            <a:pPr marL="0" marR="0" lvl="0" indent="0" algn="l" defTabSz="914400" rtl="0" eaLnBrk="1" fontAlgn="auto" latinLnBrk="0" hangingPunct="1">
              <a:lnSpc>
                <a:spcPts val="541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864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Garet 2"/>
                <a:ea typeface="+mn-ea"/>
                <a:cs typeface="+mn-cs"/>
              </a:rPr>
              <a:t>b) Identifying marginal vs. sustainable farm operations </a:t>
            </a:r>
          </a:p>
          <a:p>
            <a:pPr marL="0" marR="0" lvl="0" indent="0" algn="l" defTabSz="914400" rtl="0" eaLnBrk="1" fontAlgn="auto" latinLnBrk="0" hangingPunct="1">
              <a:lnSpc>
                <a:spcPts val="541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864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Garet 2"/>
                <a:ea typeface="+mn-ea"/>
                <a:cs typeface="+mn-cs"/>
              </a:rPr>
              <a:t>c) Define “sustainable” farming practices</a:t>
            </a:r>
          </a:p>
          <a:p>
            <a:pPr marL="0" marR="0" lvl="0" indent="0" algn="l" defTabSz="914400" rtl="0" eaLnBrk="1" fontAlgn="auto" latinLnBrk="0" hangingPunct="1">
              <a:lnSpc>
                <a:spcPts val="541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864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Garet 2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ts val="541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864" b="0" i="0" u="none" strike="noStrike" kern="1200" cap="none" spc="0" normalizeH="0" baseline="0" noProof="0">
                <a:ln>
                  <a:noFill/>
                </a:ln>
                <a:solidFill>
                  <a:srgbClr val="3C58A2"/>
                </a:solidFill>
                <a:effectLst/>
                <a:uLnTx/>
                <a:uFillTx/>
                <a:latin typeface="Garet 2 Bold"/>
                <a:ea typeface="+mn-ea"/>
                <a:cs typeface="+mn-cs"/>
              </a:rPr>
              <a:t>Task 4 | Outreach &amp; Education Plan</a:t>
            </a:r>
          </a:p>
          <a:p>
            <a:pPr marL="0" marR="0" lvl="0" indent="0" algn="l" defTabSz="914400" rtl="0" eaLnBrk="1" fontAlgn="auto" latinLnBrk="0" hangingPunct="1">
              <a:lnSpc>
                <a:spcPts val="5797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864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Garet 2"/>
                <a:ea typeface="+mn-ea"/>
                <a:cs typeface="+mn-cs"/>
              </a:rPr>
              <a:t>a) Identified Planning Consultant &amp; Outreach Team</a:t>
            </a:r>
          </a:p>
          <a:p>
            <a:pPr marL="0" marR="0" lvl="0" indent="0" algn="l" defTabSz="914400" rtl="0" eaLnBrk="1" fontAlgn="auto" latinLnBrk="0" hangingPunct="1">
              <a:lnSpc>
                <a:spcPts val="5797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864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Garet 2"/>
                <a:ea typeface="+mn-ea"/>
                <a:cs typeface="+mn-cs"/>
              </a:rPr>
              <a:t>b) Rick Engineering set to hold series of producer/stakeholder meetings </a:t>
            </a:r>
          </a:p>
          <a:p>
            <a:pPr marL="0" marR="0" lvl="0" indent="0" algn="l" defTabSz="914400" rtl="0" eaLnBrk="1" fontAlgn="auto" latinLnBrk="0" hangingPunct="1">
              <a:lnSpc>
                <a:spcPts val="5797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864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Garet 2"/>
                <a:ea typeface="+mn-ea"/>
                <a:cs typeface="+mn-cs"/>
              </a:rPr>
              <a:t>c) Will prepare Ag Community Feedback Report</a:t>
            </a:r>
          </a:p>
          <a:p>
            <a:pPr marL="0" marR="0" lvl="0" indent="0" algn="just" defTabSz="914400" rtl="0" eaLnBrk="1" fontAlgn="auto" latinLnBrk="0" hangingPunct="1">
              <a:lnSpc>
                <a:spcPts val="541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864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Garet 2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ts val="541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864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Garet 2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ts val="541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864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Garet 2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ts val="541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864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Garet 2"/>
              <a:ea typeface="+mn-ea"/>
              <a:cs typeface="+mn-cs"/>
            </a:endParaRPr>
          </a:p>
        </p:txBody>
      </p:sp>
      <p:grpSp>
        <p:nvGrpSpPr>
          <p:cNvPr id="6" name="Group 6"/>
          <p:cNvGrpSpPr>
            <a:grpSpLocks noChangeAspect="1"/>
          </p:cNvGrpSpPr>
          <p:nvPr/>
        </p:nvGrpSpPr>
        <p:grpSpPr>
          <a:xfrm>
            <a:off x="14277276" y="232989"/>
            <a:ext cx="3567506" cy="3567492"/>
            <a:chOff x="0" y="0"/>
            <a:chExt cx="6350000" cy="6349975"/>
          </a:xfrm>
        </p:grpSpPr>
        <p:sp>
          <p:nvSpPr>
            <p:cNvPr id="7" name="Freeform 7"/>
            <p:cNvSpPr/>
            <p:nvPr/>
          </p:nvSpPr>
          <p:spPr>
            <a:xfrm>
              <a:off x="0" y="0"/>
              <a:ext cx="6350000" cy="6349974"/>
            </a:xfrm>
            <a:custGeom>
              <a:avLst/>
              <a:gdLst/>
              <a:ahLst/>
              <a:cxnLst/>
              <a:rect l="l" t="t" r="r" b="b"/>
              <a:pathLst>
                <a:path w="6350000" h="6349974">
                  <a:moveTo>
                    <a:pt x="6350000" y="3175025"/>
                  </a:moveTo>
                  <a:cubicBezTo>
                    <a:pt x="6350000" y="4928451"/>
                    <a:pt x="4928476" y="6349974"/>
                    <a:pt x="3175000" y="6349974"/>
                  </a:cubicBezTo>
                  <a:cubicBezTo>
                    <a:pt x="1421498" y="6349974"/>
                    <a:pt x="0" y="4928451"/>
                    <a:pt x="0" y="3175025"/>
                  </a:cubicBezTo>
                  <a:cubicBezTo>
                    <a:pt x="0" y="1421511"/>
                    <a:pt x="1421498" y="0"/>
                    <a:pt x="3175000" y="0"/>
                  </a:cubicBezTo>
                  <a:cubicBezTo>
                    <a:pt x="4928501" y="0"/>
                    <a:pt x="6350000" y="1421511"/>
                    <a:pt x="6350000" y="3175025"/>
                  </a:cubicBezTo>
                  <a:close/>
                </a:path>
              </a:pathLst>
            </a:custGeom>
            <a:blipFill>
              <a:blip r:embed="rId2"/>
              <a:stretch>
                <a:fillRect t="-1495" r="-3092" b="-1598"/>
              </a:stretch>
            </a:blipFill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</p:grp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E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 rot="5400000" flipV="1">
            <a:off x="13144500" y="5143500"/>
            <a:ext cx="5486400" cy="2743200"/>
          </a:xfrm>
          <a:custGeom>
            <a:avLst/>
            <a:gdLst/>
            <a:ahLst/>
            <a:cxnLst/>
            <a:rect l="l" t="t" r="r" b="b"/>
            <a:pathLst>
              <a:path w="5486400" h="2743200">
                <a:moveTo>
                  <a:pt x="0" y="2743200"/>
                </a:moveTo>
                <a:lnTo>
                  <a:pt x="5486400" y="2743200"/>
                </a:lnTo>
                <a:lnTo>
                  <a:pt x="5486400" y="0"/>
                </a:lnTo>
                <a:lnTo>
                  <a:pt x="0" y="0"/>
                </a:lnTo>
                <a:lnTo>
                  <a:pt x="0" y="274320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3" name="Freeform 3"/>
          <p:cNvSpPr/>
          <p:nvPr/>
        </p:nvSpPr>
        <p:spPr>
          <a:xfrm flipH="1">
            <a:off x="11772900" y="1028700"/>
            <a:ext cx="2743200" cy="2743200"/>
          </a:xfrm>
          <a:custGeom>
            <a:avLst/>
            <a:gdLst/>
            <a:ahLst/>
            <a:cxnLst/>
            <a:rect l="l" t="t" r="r" b="b"/>
            <a:pathLst>
              <a:path w="2743200" h="2743200">
                <a:moveTo>
                  <a:pt x="2743200" y="0"/>
                </a:moveTo>
                <a:lnTo>
                  <a:pt x="0" y="0"/>
                </a:lnTo>
                <a:lnTo>
                  <a:pt x="0" y="2743200"/>
                </a:lnTo>
                <a:lnTo>
                  <a:pt x="2743200" y="2743200"/>
                </a:lnTo>
                <a:lnTo>
                  <a:pt x="274320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4" name="Freeform 4"/>
          <p:cNvSpPr/>
          <p:nvPr/>
        </p:nvSpPr>
        <p:spPr>
          <a:xfrm flipV="1">
            <a:off x="11772900" y="3752850"/>
            <a:ext cx="2743200" cy="2743200"/>
          </a:xfrm>
          <a:custGeom>
            <a:avLst/>
            <a:gdLst/>
            <a:ahLst/>
            <a:cxnLst/>
            <a:rect l="l" t="t" r="r" b="b"/>
            <a:pathLst>
              <a:path w="2743200" h="2743200">
                <a:moveTo>
                  <a:pt x="0" y="2743200"/>
                </a:moveTo>
                <a:lnTo>
                  <a:pt x="2743200" y="2743200"/>
                </a:lnTo>
                <a:lnTo>
                  <a:pt x="2743200" y="0"/>
                </a:lnTo>
                <a:lnTo>
                  <a:pt x="0" y="0"/>
                </a:lnTo>
                <a:lnTo>
                  <a:pt x="0" y="274320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grpSp>
        <p:nvGrpSpPr>
          <p:cNvPr id="5" name="Group 5"/>
          <p:cNvGrpSpPr/>
          <p:nvPr/>
        </p:nvGrpSpPr>
        <p:grpSpPr>
          <a:xfrm>
            <a:off x="14313345" y="1047750"/>
            <a:ext cx="2917380" cy="2917380"/>
            <a:chOff x="0" y="0"/>
            <a:chExt cx="6350000" cy="6350000"/>
          </a:xfrm>
        </p:grpSpPr>
        <p:sp>
          <p:nvSpPr>
            <p:cNvPr id="6" name="Freeform 6"/>
            <p:cNvSpPr/>
            <p:nvPr/>
          </p:nvSpPr>
          <p:spPr>
            <a:xfrm>
              <a:off x="0" y="0"/>
              <a:ext cx="6350000" cy="6350000"/>
            </a:xfrm>
            <a:custGeom>
              <a:avLst/>
              <a:gdLst/>
              <a:ahLst/>
              <a:cxnLst/>
              <a:rect l="l" t="t" r="r" b="b"/>
              <a:pathLst>
                <a:path w="6350000" h="6350000">
                  <a:moveTo>
                    <a:pt x="3175000" y="0"/>
                  </a:moveTo>
                  <a:cubicBezTo>
                    <a:pt x="1421496" y="0"/>
                    <a:pt x="0" y="1421496"/>
                    <a:pt x="0" y="3175000"/>
                  </a:cubicBezTo>
                  <a:cubicBezTo>
                    <a:pt x="0" y="4928504"/>
                    <a:pt x="1421496" y="6350000"/>
                    <a:pt x="3175000" y="6350000"/>
                  </a:cubicBezTo>
                  <a:cubicBezTo>
                    <a:pt x="4928504" y="6350000"/>
                    <a:pt x="6350000" y="4928504"/>
                    <a:pt x="6350000" y="3175000"/>
                  </a:cubicBezTo>
                  <a:cubicBezTo>
                    <a:pt x="6350000" y="1421496"/>
                    <a:pt x="4928504" y="0"/>
                    <a:pt x="3175000" y="0"/>
                  </a:cubicBezTo>
                  <a:close/>
                </a:path>
              </a:pathLst>
            </a:custGeom>
            <a:solidFill>
              <a:srgbClr val="E86424"/>
            </a:solidFill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</p:grpSp>
      <p:grpSp>
        <p:nvGrpSpPr>
          <p:cNvPr id="7" name="Group 7"/>
          <p:cNvGrpSpPr/>
          <p:nvPr/>
        </p:nvGrpSpPr>
        <p:grpSpPr>
          <a:xfrm>
            <a:off x="11499270" y="6232061"/>
            <a:ext cx="3026239" cy="3026239"/>
            <a:chOff x="0" y="0"/>
            <a:chExt cx="6350000" cy="6350000"/>
          </a:xfrm>
        </p:grpSpPr>
        <p:sp>
          <p:nvSpPr>
            <p:cNvPr id="8" name="Freeform 8"/>
            <p:cNvSpPr/>
            <p:nvPr/>
          </p:nvSpPr>
          <p:spPr>
            <a:xfrm>
              <a:off x="0" y="0"/>
              <a:ext cx="6350000" cy="6350000"/>
            </a:xfrm>
            <a:custGeom>
              <a:avLst/>
              <a:gdLst/>
              <a:ahLst/>
              <a:cxnLst/>
              <a:rect l="l" t="t" r="r" b="b"/>
              <a:pathLst>
                <a:path w="6350000" h="6350000">
                  <a:moveTo>
                    <a:pt x="3175000" y="0"/>
                  </a:moveTo>
                  <a:cubicBezTo>
                    <a:pt x="1421496" y="0"/>
                    <a:pt x="0" y="1421496"/>
                    <a:pt x="0" y="3175000"/>
                  </a:cubicBezTo>
                  <a:cubicBezTo>
                    <a:pt x="0" y="4928504"/>
                    <a:pt x="1421496" y="6350000"/>
                    <a:pt x="3175000" y="6350000"/>
                  </a:cubicBezTo>
                  <a:cubicBezTo>
                    <a:pt x="4928504" y="6350000"/>
                    <a:pt x="6350000" y="4928504"/>
                    <a:pt x="6350000" y="3175000"/>
                  </a:cubicBezTo>
                  <a:cubicBezTo>
                    <a:pt x="6350000" y="1421496"/>
                    <a:pt x="4928504" y="0"/>
                    <a:pt x="3175000" y="0"/>
                  </a:cubicBezTo>
                  <a:close/>
                </a:path>
              </a:pathLst>
            </a:custGeom>
            <a:solidFill>
              <a:srgbClr val="4D9483"/>
            </a:solidFill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</p:grpSp>
      <p:grpSp>
        <p:nvGrpSpPr>
          <p:cNvPr id="9" name="Group 9"/>
          <p:cNvGrpSpPr>
            <a:grpSpLocks noChangeAspect="1"/>
          </p:cNvGrpSpPr>
          <p:nvPr/>
        </p:nvGrpSpPr>
        <p:grpSpPr>
          <a:xfrm>
            <a:off x="11404701" y="6184783"/>
            <a:ext cx="3120808" cy="3120795"/>
            <a:chOff x="0" y="0"/>
            <a:chExt cx="6350000" cy="6349975"/>
          </a:xfrm>
        </p:grpSpPr>
        <p:sp>
          <p:nvSpPr>
            <p:cNvPr id="10" name="Freeform 10"/>
            <p:cNvSpPr/>
            <p:nvPr/>
          </p:nvSpPr>
          <p:spPr>
            <a:xfrm>
              <a:off x="0" y="0"/>
              <a:ext cx="6350000" cy="6349974"/>
            </a:xfrm>
            <a:custGeom>
              <a:avLst/>
              <a:gdLst/>
              <a:ahLst/>
              <a:cxnLst/>
              <a:rect l="l" t="t" r="r" b="b"/>
              <a:pathLst>
                <a:path w="6350000" h="6349974">
                  <a:moveTo>
                    <a:pt x="6350000" y="3175025"/>
                  </a:moveTo>
                  <a:cubicBezTo>
                    <a:pt x="6350000" y="4928451"/>
                    <a:pt x="4928476" y="6349974"/>
                    <a:pt x="3175000" y="6349974"/>
                  </a:cubicBezTo>
                  <a:cubicBezTo>
                    <a:pt x="1421498" y="6349974"/>
                    <a:pt x="0" y="4928451"/>
                    <a:pt x="0" y="3175025"/>
                  </a:cubicBezTo>
                  <a:cubicBezTo>
                    <a:pt x="0" y="1421511"/>
                    <a:pt x="1421498" y="0"/>
                    <a:pt x="3175000" y="0"/>
                  </a:cubicBezTo>
                  <a:cubicBezTo>
                    <a:pt x="4928501" y="0"/>
                    <a:pt x="6350000" y="1421511"/>
                    <a:pt x="6350000" y="3175025"/>
                  </a:cubicBezTo>
                  <a:close/>
                </a:path>
              </a:pathLst>
            </a:custGeom>
            <a:blipFill>
              <a:blip r:embed="rId8"/>
              <a:stretch>
                <a:fillRect t="-1495" r="-3092" b="-1598"/>
              </a:stretch>
            </a:blipFill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</p:grpSp>
      <p:sp>
        <p:nvSpPr>
          <p:cNvPr id="11" name="TextBox 11"/>
          <p:cNvSpPr txBox="1"/>
          <p:nvPr/>
        </p:nvSpPr>
        <p:spPr>
          <a:xfrm>
            <a:off x="505041" y="1227514"/>
            <a:ext cx="5667159" cy="528991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ts val="3919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000" b="0" i="0" u="none" strike="noStrike" kern="1200" cap="none" spc="0" normalizeH="0" baseline="0" noProof="0" dirty="0">
                <a:ln>
                  <a:noFill/>
                </a:ln>
                <a:solidFill>
                  <a:srgbClr val="E86424"/>
                </a:solidFill>
                <a:effectLst/>
                <a:uLnTx/>
                <a:uFillTx/>
                <a:latin typeface="Garet 1"/>
                <a:ea typeface="+mn-ea"/>
                <a:cs typeface="+mn-cs"/>
              </a:rPr>
              <a:t>March 15, 2024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432627" y="2400300"/>
            <a:ext cx="11238896" cy="49244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ts val="96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80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Garet 1 Bold"/>
                <a:ea typeface="+mn-ea"/>
                <a:cs typeface="+mn-cs"/>
              </a:rPr>
              <a:t>Special </a:t>
            </a:r>
          </a:p>
          <a:p>
            <a:pPr marL="0" marR="0" lvl="0" indent="0" algn="l" defTabSz="914400" rtl="0" eaLnBrk="1" fontAlgn="auto" latinLnBrk="0" hangingPunct="1">
              <a:lnSpc>
                <a:spcPts val="96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80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Garet 1 Bold"/>
                <a:ea typeface="+mn-ea"/>
                <a:cs typeface="+mn-cs"/>
              </a:rPr>
              <a:t>Districts </a:t>
            </a:r>
          </a:p>
          <a:p>
            <a:pPr marL="0" marR="0" lvl="0" indent="0" algn="l" defTabSz="914400" rtl="0" eaLnBrk="1" fontAlgn="auto" latinLnBrk="0" hangingPunct="1">
              <a:lnSpc>
                <a:spcPts val="96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80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Garet 1 Bold"/>
                <a:ea typeface="+mn-ea"/>
                <a:cs typeface="+mn-cs"/>
              </a:rPr>
              <a:t>Advisory </a:t>
            </a:r>
          </a:p>
          <a:p>
            <a:pPr marL="0" marR="0" lvl="0" indent="0" algn="l" defTabSz="914400" rtl="0" eaLnBrk="1" fontAlgn="auto" latinLnBrk="0" hangingPunct="1">
              <a:lnSpc>
                <a:spcPts val="96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80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Garet 1 Bold"/>
                <a:ea typeface="+mn-ea"/>
                <a:cs typeface="+mn-cs"/>
              </a:rPr>
              <a:t>Committee</a:t>
            </a:r>
          </a:p>
        </p:txBody>
      </p:sp>
    </p:spTree>
    <p:extLst>
      <p:ext uri="{BB962C8B-B14F-4D97-AF65-F5344CB8AC3E}">
        <p14:creationId xmlns:p14="http://schemas.microsoft.com/office/powerpoint/2010/main" val="2804429330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52</TotalTime>
  <Words>514</Words>
  <Application>Microsoft Office PowerPoint</Application>
  <PresentationFormat>Custom</PresentationFormat>
  <Paragraphs>89</Paragraphs>
  <Slides>18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8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18</vt:i4>
      </vt:variant>
    </vt:vector>
  </HeadingPairs>
  <TitlesOfParts>
    <vt:vector size="27" baseType="lpstr">
      <vt:lpstr>Garet 1 Bold</vt:lpstr>
      <vt:lpstr>Garet 1</vt:lpstr>
      <vt:lpstr>Roca One Bold</vt:lpstr>
      <vt:lpstr>Garet 2 Bold</vt:lpstr>
      <vt:lpstr>Arial</vt:lpstr>
      <vt:lpstr>Garet 2</vt:lpstr>
      <vt:lpstr>Roca One</vt:lpstr>
      <vt:lpstr>Calibri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Special District’s Advisory Committee</dc:title>
  <dc:creator>Peters, Michaela A</dc:creator>
  <cp:lastModifiedBy>Peters, Michaela A</cp:lastModifiedBy>
  <cp:revision>2</cp:revision>
  <dcterms:created xsi:type="dcterms:W3CDTF">2006-08-16T00:00:00Z</dcterms:created>
  <dcterms:modified xsi:type="dcterms:W3CDTF">2024-03-15T17:41:13Z</dcterms:modified>
  <dc:identifier>DAFuXuG7Mkc</dc:identifier>
</cp:coreProperties>
</file>